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98" r:id="rId22"/>
    <p:sldId id="276" r:id="rId23"/>
    <p:sldId id="277" r:id="rId24"/>
    <p:sldId id="299" r:id="rId25"/>
    <p:sldId id="300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1402B0-EF5E-4267-9722-3AFC13A3FB6B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F534E242-7A8F-44C1-8204-A2291A61DC2F}">
      <dgm:prSet phldrT="[Text]"/>
      <dgm:spPr/>
      <dgm:t>
        <a:bodyPr/>
        <a:lstStyle/>
        <a:p>
          <a:r>
            <a:rPr lang="en-US" dirty="0" smtClean="0"/>
            <a:t>E</a:t>
          </a:r>
          <a:endParaRPr lang="en-US" dirty="0"/>
        </a:p>
      </dgm:t>
    </dgm:pt>
    <dgm:pt modelId="{6949A574-2D62-4A87-B245-6EA5B55AE91B}" type="parTrans" cxnId="{CF9C5B73-6E86-4D3C-A9D0-DB9AB31FA54E}">
      <dgm:prSet/>
      <dgm:spPr/>
      <dgm:t>
        <a:bodyPr/>
        <a:lstStyle/>
        <a:p>
          <a:endParaRPr lang="en-US"/>
        </a:p>
      </dgm:t>
    </dgm:pt>
    <dgm:pt modelId="{3AE29782-25B3-485D-AFCE-64C141DAC50D}" type="sibTrans" cxnId="{CF9C5B73-6E86-4D3C-A9D0-DB9AB31FA54E}">
      <dgm:prSet/>
      <dgm:spPr/>
      <dgm:t>
        <a:bodyPr/>
        <a:lstStyle/>
        <a:p>
          <a:endParaRPr lang="en-US"/>
        </a:p>
      </dgm:t>
    </dgm:pt>
    <dgm:pt modelId="{8AD83955-4351-43EC-A1D4-A8E99854EF0D}">
      <dgm:prSet phldrT="[Text]"/>
      <dgm:spPr/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422F702A-C55A-48F9-BD29-9C8174722761}" type="parTrans" cxnId="{FB25709D-D3B4-4587-B266-6A411713BAE7}">
      <dgm:prSet/>
      <dgm:spPr/>
      <dgm:t>
        <a:bodyPr/>
        <a:lstStyle/>
        <a:p>
          <a:endParaRPr lang="en-US"/>
        </a:p>
      </dgm:t>
    </dgm:pt>
    <dgm:pt modelId="{9C75E5FD-A64F-4B17-B11D-995F2F7C77BC}" type="sibTrans" cxnId="{FB25709D-D3B4-4587-B266-6A411713BAE7}">
      <dgm:prSet/>
      <dgm:spPr/>
      <dgm:t>
        <a:bodyPr/>
        <a:lstStyle/>
        <a:p>
          <a:endParaRPr lang="en-US"/>
        </a:p>
      </dgm:t>
    </dgm:pt>
    <dgm:pt modelId="{81B0C0D1-E9BE-4B63-99BF-4E0A40CE7958}">
      <dgm:prSet phldrT="[Text]"/>
      <dgm:spPr/>
      <dgm:t>
        <a:bodyPr/>
        <a:lstStyle/>
        <a:p>
          <a:r>
            <a:rPr lang="en-US" dirty="0" smtClean="0"/>
            <a:t>R</a:t>
          </a:r>
          <a:endParaRPr lang="en-US" dirty="0"/>
        </a:p>
      </dgm:t>
    </dgm:pt>
    <dgm:pt modelId="{230A33E4-18F9-40EB-BB44-5CA983074A0E}" type="parTrans" cxnId="{0A38DE62-6415-485F-B5B0-BEFB4FFA07AF}">
      <dgm:prSet/>
      <dgm:spPr/>
      <dgm:t>
        <a:bodyPr/>
        <a:lstStyle/>
        <a:p>
          <a:endParaRPr lang="en-US"/>
        </a:p>
      </dgm:t>
    </dgm:pt>
    <dgm:pt modelId="{CEEF530A-BA86-47DA-8ED2-939EF541DCFB}" type="sibTrans" cxnId="{0A38DE62-6415-485F-B5B0-BEFB4FFA07AF}">
      <dgm:prSet/>
      <dgm:spPr/>
      <dgm:t>
        <a:bodyPr/>
        <a:lstStyle/>
        <a:p>
          <a:endParaRPr lang="en-US"/>
        </a:p>
      </dgm:t>
    </dgm:pt>
    <dgm:pt modelId="{5B15359E-9DDB-4D36-A5BD-23912E281100}">
      <dgm:prSet phldrT="[Text]"/>
      <dgm:spPr/>
      <dgm:t>
        <a:bodyPr/>
        <a:lstStyle/>
        <a:p>
          <a:r>
            <a:rPr lang="en-US" dirty="0" smtClean="0"/>
            <a:t>C</a:t>
          </a:r>
          <a:endParaRPr lang="en-US" dirty="0"/>
        </a:p>
      </dgm:t>
    </dgm:pt>
    <dgm:pt modelId="{471D8212-D874-41DB-9636-DCD20D6C818B}" type="parTrans" cxnId="{4F0738E7-46B0-450F-BDF9-4B49FC3FFDA1}">
      <dgm:prSet/>
      <dgm:spPr/>
      <dgm:t>
        <a:bodyPr/>
        <a:lstStyle/>
        <a:p>
          <a:endParaRPr lang="en-US"/>
        </a:p>
      </dgm:t>
    </dgm:pt>
    <dgm:pt modelId="{2BF1E5EF-7330-4D3C-84A1-B83FD6C7C303}" type="sibTrans" cxnId="{4F0738E7-46B0-450F-BDF9-4B49FC3FFDA1}">
      <dgm:prSet/>
      <dgm:spPr/>
      <dgm:t>
        <a:bodyPr/>
        <a:lstStyle/>
        <a:p>
          <a:endParaRPr lang="en-US"/>
        </a:p>
      </dgm:t>
    </dgm:pt>
    <dgm:pt modelId="{19309E0C-DF4D-46BD-A396-F4E04631B0B7}">
      <dgm:prSet phldrT="[Text]"/>
      <dgm:spPr/>
      <dgm:t>
        <a:bodyPr/>
        <a:lstStyle/>
        <a:p>
          <a:r>
            <a:rPr lang="en-US" dirty="0" smtClean="0"/>
            <a:t>F</a:t>
          </a:r>
          <a:endParaRPr lang="en-US" dirty="0"/>
        </a:p>
      </dgm:t>
    </dgm:pt>
    <dgm:pt modelId="{9E656594-12C0-43C7-8B27-2D96C2260159}" type="parTrans" cxnId="{224BA197-6D5E-43EB-88FD-AC3050F6D2D2}">
      <dgm:prSet/>
      <dgm:spPr/>
      <dgm:t>
        <a:bodyPr/>
        <a:lstStyle/>
        <a:p>
          <a:endParaRPr lang="en-US"/>
        </a:p>
      </dgm:t>
    </dgm:pt>
    <dgm:pt modelId="{A7313C01-0D06-4ECB-8852-C6D10E1A4B89}" type="sibTrans" cxnId="{224BA197-6D5E-43EB-88FD-AC3050F6D2D2}">
      <dgm:prSet/>
      <dgm:spPr/>
      <dgm:t>
        <a:bodyPr/>
        <a:lstStyle/>
        <a:p>
          <a:endParaRPr lang="en-US"/>
        </a:p>
      </dgm:t>
    </dgm:pt>
    <dgm:pt modelId="{8820BC1C-6633-4F96-830A-1A1760965941}">
      <dgm:prSet phldrT="[Text]"/>
      <dgm:spPr/>
      <dgm:t>
        <a:bodyPr/>
        <a:lstStyle/>
        <a:p>
          <a:r>
            <a:rPr lang="en-US" dirty="0" smtClean="0"/>
            <a:t>R</a:t>
          </a:r>
          <a:endParaRPr lang="en-US" dirty="0"/>
        </a:p>
      </dgm:t>
    </dgm:pt>
    <dgm:pt modelId="{30D0E720-4986-4CB2-AD67-7BDF134B4730}" type="parTrans" cxnId="{39991614-3E66-45EE-95F4-C19A7ED591B5}">
      <dgm:prSet/>
      <dgm:spPr/>
      <dgm:t>
        <a:bodyPr/>
        <a:lstStyle/>
        <a:p>
          <a:endParaRPr lang="en-US"/>
        </a:p>
      </dgm:t>
    </dgm:pt>
    <dgm:pt modelId="{D59481E3-7929-4175-A967-33FE051BA39B}" type="sibTrans" cxnId="{39991614-3E66-45EE-95F4-C19A7ED591B5}">
      <dgm:prSet/>
      <dgm:spPr/>
      <dgm:t>
        <a:bodyPr/>
        <a:lstStyle/>
        <a:p>
          <a:endParaRPr lang="en-US"/>
        </a:p>
      </dgm:t>
    </dgm:pt>
    <dgm:pt modelId="{550E21AA-48E1-4917-B9E4-64695990871E}" type="pres">
      <dgm:prSet presAssocID="{B51402B0-EF5E-4267-9722-3AFC13A3FB6B}" presName="Name0" presStyleCnt="0">
        <dgm:presLayoutVars>
          <dgm:resizeHandles/>
        </dgm:presLayoutVars>
      </dgm:prSet>
      <dgm:spPr/>
    </dgm:pt>
    <dgm:pt modelId="{C8B6373C-4BC3-4D25-924F-2AE24BC0C4D1}" type="pres">
      <dgm:prSet presAssocID="{F534E242-7A8F-44C1-8204-A2291A61DC2F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E3B3E-84DA-4AFE-8091-70BC01AF20DB}" type="pres">
      <dgm:prSet presAssocID="{3AE29782-25B3-485D-AFCE-64C141DAC50D}" presName="space" presStyleCnt="0"/>
      <dgm:spPr/>
    </dgm:pt>
    <dgm:pt modelId="{0B1EDDDB-1FDC-4B7C-98DC-C03108C9A58D}" type="pres">
      <dgm:prSet presAssocID="{8AD83955-4351-43EC-A1D4-A8E99854EF0D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835BB-EF42-423A-A04F-0EFB2B2649FC}" type="pres">
      <dgm:prSet presAssocID="{9C75E5FD-A64F-4B17-B11D-995F2F7C77BC}" presName="space" presStyleCnt="0"/>
      <dgm:spPr/>
    </dgm:pt>
    <dgm:pt modelId="{0732263D-BD18-4C3C-875B-0772BE0344BA}" type="pres">
      <dgm:prSet presAssocID="{81B0C0D1-E9BE-4B63-99BF-4E0A40CE7958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188AD-77DD-41DD-B268-891DAF65DBD8}" type="pres">
      <dgm:prSet presAssocID="{CEEF530A-BA86-47DA-8ED2-939EF541DCFB}" presName="space" presStyleCnt="0"/>
      <dgm:spPr/>
    </dgm:pt>
    <dgm:pt modelId="{4607533A-B8A0-43F1-8C70-37EFEA523325}" type="pres">
      <dgm:prSet presAssocID="{5B15359E-9DDB-4D36-A5BD-23912E281100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B9DBE-5F45-4C9F-92EF-807CC2F97545}" type="pres">
      <dgm:prSet presAssocID="{2BF1E5EF-7330-4D3C-84A1-B83FD6C7C303}" presName="space" presStyleCnt="0"/>
      <dgm:spPr/>
    </dgm:pt>
    <dgm:pt modelId="{744DD7EA-9E78-4415-B81F-859891D6FE1D}" type="pres">
      <dgm:prSet presAssocID="{19309E0C-DF4D-46BD-A396-F4E04631B0B7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50089-983E-44BC-BAEA-F168A3F1304F}" type="pres">
      <dgm:prSet presAssocID="{A7313C01-0D06-4ECB-8852-C6D10E1A4B89}" presName="space" presStyleCnt="0"/>
      <dgm:spPr/>
    </dgm:pt>
    <dgm:pt modelId="{6F72E183-3509-4662-83B6-7EE0EF8BDD4D}" type="pres">
      <dgm:prSet presAssocID="{8820BC1C-6633-4F96-830A-1A1760965941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A3FE0B-2468-4F98-8864-F1710AD1DBD9}" type="presOf" srcId="{8820BC1C-6633-4F96-830A-1A1760965941}" destId="{6F72E183-3509-4662-83B6-7EE0EF8BDD4D}" srcOrd="0" destOrd="0" presId="urn:diagrams.loki3.com/VaryingWidthList+Icon"/>
    <dgm:cxn modelId="{39991614-3E66-45EE-95F4-C19A7ED591B5}" srcId="{B51402B0-EF5E-4267-9722-3AFC13A3FB6B}" destId="{8820BC1C-6633-4F96-830A-1A1760965941}" srcOrd="5" destOrd="0" parTransId="{30D0E720-4986-4CB2-AD67-7BDF134B4730}" sibTransId="{D59481E3-7929-4175-A967-33FE051BA39B}"/>
    <dgm:cxn modelId="{284F66AA-1379-412F-88DD-5D1EB4270982}" type="presOf" srcId="{B51402B0-EF5E-4267-9722-3AFC13A3FB6B}" destId="{550E21AA-48E1-4917-B9E4-64695990871E}" srcOrd="0" destOrd="0" presId="urn:diagrams.loki3.com/VaryingWidthList+Icon"/>
    <dgm:cxn modelId="{FB25709D-D3B4-4587-B266-6A411713BAE7}" srcId="{B51402B0-EF5E-4267-9722-3AFC13A3FB6B}" destId="{8AD83955-4351-43EC-A1D4-A8E99854EF0D}" srcOrd="1" destOrd="0" parTransId="{422F702A-C55A-48F9-BD29-9C8174722761}" sibTransId="{9C75E5FD-A64F-4B17-B11D-995F2F7C77BC}"/>
    <dgm:cxn modelId="{4B5AE18C-20A1-4432-B6D5-25D2FEE05534}" type="presOf" srcId="{81B0C0D1-E9BE-4B63-99BF-4E0A40CE7958}" destId="{0732263D-BD18-4C3C-875B-0772BE0344BA}" srcOrd="0" destOrd="0" presId="urn:diagrams.loki3.com/VaryingWidthList+Icon"/>
    <dgm:cxn modelId="{0A38DE62-6415-485F-B5B0-BEFB4FFA07AF}" srcId="{B51402B0-EF5E-4267-9722-3AFC13A3FB6B}" destId="{81B0C0D1-E9BE-4B63-99BF-4E0A40CE7958}" srcOrd="2" destOrd="0" parTransId="{230A33E4-18F9-40EB-BB44-5CA983074A0E}" sibTransId="{CEEF530A-BA86-47DA-8ED2-939EF541DCFB}"/>
    <dgm:cxn modelId="{C1337C61-DBAF-48AB-865E-F05AA1111D08}" type="presOf" srcId="{F534E242-7A8F-44C1-8204-A2291A61DC2F}" destId="{C8B6373C-4BC3-4D25-924F-2AE24BC0C4D1}" srcOrd="0" destOrd="0" presId="urn:diagrams.loki3.com/VaryingWidthList+Icon"/>
    <dgm:cxn modelId="{CF9C5B73-6E86-4D3C-A9D0-DB9AB31FA54E}" srcId="{B51402B0-EF5E-4267-9722-3AFC13A3FB6B}" destId="{F534E242-7A8F-44C1-8204-A2291A61DC2F}" srcOrd="0" destOrd="0" parTransId="{6949A574-2D62-4A87-B245-6EA5B55AE91B}" sibTransId="{3AE29782-25B3-485D-AFCE-64C141DAC50D}"/>
    <dgm:cxn modelId="{62EBE0B8-BA29-4B15-A7C4-400347E9BAD0}" type="presOf" srcId="{5B15359E-9DDB-4D36-A5BD-23912E281100}" destId="{4607533A-B8A0-43F1-8C70-37EFEA523325}" srcOrd="0" destOrd="0" presId="urn:diagrams.loki3.com/VaryingWidthList+Icon"/>
    <dgm:cxn modelId="{5573722E-629E-4244-8137-D2B9A325B7A1}" type="presOf" srcId="{8AD83955-4351-43EC-A1D4-A8E99854EF0D}" destId="{0B1EDDDB-1FDC-4B7C-98DC-C03108C9A58D}" srcOrd="0" destOrd="0" presId="urn:diagrams.loki3.com/VaryingWidthList+Icon"/>
    <dgm:cxn modelId="{224BA197-6D5E-43EB-88FD-AC3050F6D2D2}" srcId="{B51402B0-EF5E-4267-9722-3AFC13A3FB6B}" destId="{19309E0C-DF4D-46BD-A396-F4E04631B0B7}" srcOrd="4" destOrd="0" parTransId="{9E656594-12C0-43C7-8B27-2D96C2260159}" sibTransId="{A7313C01-0D06-4ECB-8852-C6D10E1A4B89}"/>
    <dgm:cxn modelId="{4F0738E7-46B0-450F-BDF9-4B49FC3FFDA1}" srcId="{B51402B0-EF5E-4267-9722-3AFC13A3FB6B}" destId="{5B15359E-9DDB-4D36-A5BD-23912E281100}" srcOrd="3" destOrd="0" parTransId="{471D8212-D874-41DB-9636-DCD20D6C818B}" sibTransId="{2BF1E5EF-7330-4D3C-84A1-B83FD6C7C303}"/>
    <dgm:cxn modelId="{F6C83569-0C44-4E09-99DF-A4D749FE4B18}" type="presOf" srcId="{19309E0C-DF4D-46BD-A396-F4E04631B0B7}" destId="{744DD7EA-9E78-4415-B81F-859891D6FE1D}" srcOrd="0" destOrd="0" presId="urn:diagrams.loki3.com/VaryingWidthList+Icon"/>
    <dgm:cxn modelId="{33A28143-CF8A-4E0F-B0C5-18560D389294}" type="presParOf" srcId="{550E21AA-48E1-4917-B9E4-64695990871E}" destId="{C8B6373C-4BC3-4D25-924F-2AE24BC0C4D1}" srcOrd="0" destOrd="0" presId="urn:diagrams.loki3.com/VaryingWidthList+Icon"/>
    <dgm:cxn modelId="{F18E54E9-282D-42D0-885E-CB0367787BD7}" type="presParOf" srcId="{550E21AA-48E1-4917-B9E4-64695990871E}" destId="{6FCE3B3E-84DA-4AFE-8091-70BC01AF20DB}" srcOrd="1" destOrd="0" presId="urn:diagrams.loki3.com/VaryingWidthList+Icon"/>
    <dgm:cxn modelId="{7FD9556E-781B-46BC-BD8B-B94F618629AA}" type="presParOf" srcId="{550E21AA-48E1-4917-B9E4-64695990871E}" destId="{0B1EDDDB-1FDC-4B7C-98DC-C03108C9A58D}" srcOrd="2" destOrd="0" presId="urn:diagrams.loki3.com/VaryingWidthList+Icon"/>
    <dgm:cxn modelId="{6102C1AB-CF87-4BB9-B0EA-B3985E8D3FF2}" type="presParOf" srcId="{550E21AA-48E1-4917-B9E4-64695990871E}" destId="{B90835BB-EF42-423A-A04F-0EFB2B2649FC}" srcOrd="3" destOrd="0" presId="urn:diagrams.loki3.com/VaryingWidthList+Icon"/>
    <dgm:cxn modelId="{06326FCD-F7D7-4B1A-8328-E2CC19CDD3E8}" type="presParOf" srcId="{550E21AA-48E1-4917-B9E4-64695990871E}" destId="{0732263D-BD18-4C3C-875B-0772BE0344BA}" srcOrd="4" destOrd="0" presId="urn:diagrams.loki3.com/VaryingWidthList+Icon"/>
    <dgm:cxn modelId="{4A03F8A4-C46E-4421-BC9F-015AC150F16A}" type="presParOf" srcId="{550E21AA-48E1-4917-B9E4-64695990871E}" destId="{3EA188AD-77DD-41DD-B268-891DAF65DBD8}" srcOrd="5" destOrd="0" presId="urn:diagrams.loki3.com/VaryingWidthList+Icon"/>
    <dgm:cxn modelId="{E4AFF9C3-9E93-4F1B-AF75-FB3748021DDF}" type="presParOf" srcId="{550E21AA-48E1-4917-B9E4-64695990871E}" destId="{4607533A-B8A0-43F1-8C70-37EFEA523325}" srcOrd="6" destOrd="0" presId="urn:diagrams.loki3.com/VaryingWidthList+Icon"/>
    <dgm:cxn modelId="{B02EAC8B-76F7-4976-AC2B-8AFD77504769}" type="presParOf" srcId="{550E21AA-48E1-4917-B9E4-64695990871E}" destId="{94AB9DBE-5F45-4C9F-92EF-807CC2F97545}" srcOrd="7" destOrd="0" presId="urn:diagrams.loki3.com/VaryingWidthList+Icon"/>
    <dgm:cxn modelId="{65F1F9BE-CEDC-4A22-85B2-1AE3F6DC62C0}" type="presParOf" srcId="{550E21AA-48E1-4917-B9E4-64695990871E}" destId="{744DD7EA-9E78-4415-B81F-859891D6FE1D}" srcOrd="8" destOrd="0" presId="urn:diagrams.loki3.com/VaryingWidthList+Icon"/>
    <dgm:cxn modelId="{EAB5C150-DEB8-40AB-BE84-E00DCF5EAEE1}" type="presParOf" srcId="{550E21AA-48E1-4917-B9E4-64695990871E}" destId="{D2E50089-983E-44BC-BAEA-F168A3F1304F}" srcOrd="9" destOrd="0" presId="urn:diagrams.loki3.com/VaryingWidthList+Icon"/>
    <dgm:cxn modelId="{78AE31B0-654D-4820-B6A4-BBB95A6DD23C}" type="presParOf" srcId="{550E21AA-48E1-4917-B9E4-64695990871E}" destId="{6F72E183-3509-4662-83B6-7EE0EF8BDD4D}" srcOrd="10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6373C-4BC3-4D25-924F-2AE24BC0C4D1}">
      <dsp:nvSpPr>
        <dsp:cNvPr id="0" name=""/>
        <dsp:cNvSpPr/>
      </dsp:nvSpPr>
      <dsp:spPr>
        <a:xfrm>
          <a:off x="2954700" y="858"/>
          <a:ext cx="720000" cy="499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E</a:t>
          </a:r>
          <a:endParaRPr lang="en-US" sz="2700" kern="1200" dirty="0"/>
        </a:p>
      </dsp:txBody>
      <dsp:txXfrm>
        <a:off x="2954700" y="858"/>
        <a:ext cx="720000" cy="499597"/>
      </dsp:txXfrm>
    </dsp:sp>
    <dsp:sp modelId="{0B1EDDDB-1FDC-4B7C-98DC-C03108C9A58D}">
      <dsp:nvSpPr>
        <dsp:cNvPr id="0" name=""/>
        <dsp:cNvSpPr/>
      </dsp:nvSpPr>
      <dsp:spPr>
        <a:xfrm>
          <a:off x="2954700" y="525435"/>
          <a:ext cx="720000" cy="499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</a:t>
          </a:r>
          <a:endParaRPr lang="en-US" sz="2700" kern="1200" dirty="0"/>
        </a:p>
      </dsp:txBody>
      <dsp:txXfrm>
        <a:off x="2954700" y="525435"/>
        <a:ext cx="720000" cy="499597"/>
      </dsp:txXfrm>
    </dsp:sp>
    <dsp:sp modelId="{0732263D-BD18-4C3C-875B-0772BE0344BA}">
      <dsp:nvSpPr>
        <dsp:cNvPr id="0" name=""/>
        <dsp:cNvSpPr/>
      </dsp:nvSpPr>
      <dsp:spPr>
        <a:xfrm>
          <a:off x="2954700" y="1050012"/>
          <a:ext cx="720000" cy="499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</a:t>
          </a:r>
          <a:endParaRPr lang="en-US" sz="2700" kern="1200" dirty="0"/>
        </a:p>
      </dsp:txBody>
      <dsp:txXfrm>
        <a:off x="2954700" y="1050012"/>
        <a:ext cx="720000" cy="499597"/>
      </dsp:txXfrm>
    </dsp:sp>
    <dsp:sp modelId="{4607533A-B8A0-43F1-8C70-37EFEA523325}">
      <dsp:nvSpPr>
        <dsp:cNvPr id="0" name=""/>
        <dsp:cNvSpPr/>
      </dsp:nvSpPr>
      <dsp:spPr>
        <a:xfrm>
          <a:off x="2954700" y="1574589"/>
          <a:ext cx="720000" cy="499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</a:t>
          </a:r>
          <a:endParaRPr lang="en-US" sz="2700" kern="1200" dirty="0"/>
        </a:p>
      </dsp:txBody>
      <dsp:txXfrm>
        <a:off x="2954700" y="1574589"/>
        <a:ext cx="720000" cy="499597"/>
      </dsp:txXfrm>
    </dsp:sp>
    <dsp:sp modelId="{744DD7EA-9E78-4415-B81F-859891D6FE1D}">
      <dsp:nvSpPr>
        <dsp:cNvPr id="0" name=""/>
        <dsp:cNvSpPr/>
      </dsp:nvSpPr>
      <dsp:spPr>
        <a:xfrm>
          <a:off x="2954700" y="2099167"/>
          <a:ext cx="720000" cy="499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</a:t>
          </a:r>
          <a:endParaRPr lang="en-US" sz="2700" kern="1200" dirty="0"/>
        </a:p>
      </dsp:txBody>
      <dsp:txXfrm>
        <a:off x="2954700" y="2099167"/>
        <a:ext cx="720000" cy="499597"/>
      </dsp:txXfrm>
    </dsp:sp>
    <dsp:sp modelId="{6F72E183-3509-4662-83B6-7EE0EF8BDD4D}">
      <dsp:nvSpPr>
        <dsp:cNvPr id="0" name=""/>
        <dsp:cNvSpPr/>
      </dsp:nvSpPr>
      <dsp:spPr>
        <a:xfrm>
          <a:off x="2954700" y="2623744"/>
          <a:ext cx="720000" cy="499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</a:t>
          </a:r>
          <a:endParaRPr lang="en-US" sz="2700" kern="1200" dirty="0"/>
        </a:p>
      </dsp:txBody>
      <dsp:txXfrm>
        <a:off x="2954700" y="2623744"/>
        <a:ext cx="720000" cy="499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F9B8397-E42E-4B63-9D2D-03AFB4B92E65}" type="datetimeFigureOut">
              <a:rPr lang="en-US" smtClean="0"/>
              <a:t>7/31/2015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2288191-7E15-400A-A8C5-5DFB6FD3BE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Elements of Fiction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ingredients of a short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Freytag’s pyramid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4" y="1711392"/>
            <a:ext cx="8302625" cy="2479608"/>
          </a:xfrm>
        </p:spPr>
        <p:txBody>
          <a:bodyPr>
            <a:noAutofit/>
          </a:bodyPr>
          <a:lstStyle/>
          <a:p>
            <a:r>
              <a:rPr lang="en-US" sz="3600" dirty="0" smtClean="0"/>
              <a:t>A </a:t>
            </a:r>
            <a:r>
              <a:rPr lang="en-US" sz="3600" dirty="0" smtClean="0">
                <a:solidFill>
                  <a:srgbClr val="0070C0"/>
                </a:solidFill>
              </a:rPr>
              <a:t>diagram</a:t>
            </a:r>
            <a:r>
              <a:rPr lang="en-US" sz="3600" dirty="0" smtClean="0"/>
              <a:t> representing the structure of a well-made play (and adapted to the plot structure of novels and short stories as well.</a:t>
            </a:r>
            <a:endParaRPr lang="en-US" sz="36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http://coffeeandshakespeare.files.wordpress.com/2011/09/freytags-pyra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038600"/>
            <a:ext cx="7235825" cy="261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Sketch it yourself!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4" y="1711392"/>
            <a:ext cx="8302625" cy="1565208"/>
          </a:xfrm>
        </p:spPr>
        <p:txBody>
          <a:bodyPr>
            <a:noAutofit/>
          </a:bodyPr>
          <a:lstStyle/>
          <a:p>
            <a:r>
              <a:rPr lang="en-US" sz="3600" dirty="0" smtClean="0"/>
              <a:t>And let’s made a </a:t>
            </a:r>
            <a:r>
              <a:rPr lang="en-US" sz="3600" u="sng" dirty="0" smtClean="0"/>
              <a:t>mnemonic</a:t>
            </a:r>
            <a:r>
              <a:rPr lang="en-US" sz="3600" dirty="0" smtClean="0"/>
              <a:t> to help you remember the parts of the plot.</a:t>
            </a:r>
            <a:endParaRPr lang="en-US" sz="36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749832011"/>
              </p:ext>
            </p:extLst>
          </p:nvPr>
        </p:nvGraphicFramePr>
        <p:xfrm>
          <a:off x="612775" y="3276600"/>
          <a:ext cx="6629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06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591131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CHARACTERIZATION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55" y="1447800"/>
            <a:ext cx="8229600" cy="1981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Characterization is the process of </a:t>
            </a:r>
            <a:r>
              <a:rPr lang="en-US" sz="4000" dirty="0" smtClean="0">
                <a:solidFill>
                  <a:srgbClr val="0070C0"/>
                </a:solidFill>
              </a:rPr>
              <a:t>developing</a:t>
            </a:r>
            <a:r>
              <a:rPr lang="en-US" sz="4000" dirty="0" smtClean="0"/>
              <a:t> or </a:t>
            </a:r>
            <a:r>
              <a:rPr lang="en-US" sz="4000" dirty="0" smtClean="0">
                <a:solidFill>
                  <a:srgbClr val="0070C0"/>
                </a:solidFill>
              </a:rPr>
              <a:t>revealing</a:t>
            </a:r>
            <a:r>
              <a:rPr lang="en-US" sz="4000" dirty="0" smtClean="0"/>
              <a:t> the nature of a character.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ttp://robot6.comicbookresources.com/wp-content/uploads/2010/05/42708b62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81" y="3352800"/>
            <a:ext cx="54864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591131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</a:rPr>
              <a:t>CHARACTERIZATION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447800"/>
            <a:ext cx="5102225" cy="5181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Characterization may be revealed through description, what another character says about him, how the character behaves, or what he says.</a:t>
            </a:r>
            <a:endParaRPr lang="en-US" sz="36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 descr="http://www.redkid.net/literary/character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4004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591131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Direct</a:t>
            </a:r>
            <a:r>
              <a:rPr lang="en-US" sz="5400" b="1" dirty="0" smtClean="0">
                <a:solidFill>
                  <a:srgbClr val="7030A0"/>
                </a:solidFill>
              </a:rPr>
              <a:t> Characterization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2133600"/>
            <a:ext cx="8074025" cy="22098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Characterization revealed by an author’s </a:t>
            </a:r>
            <a:r>
              <a:rPr lang="en-US" sz="4400" b="1" u="sng" dirty="0" smtClean="0"/>
              <a:t>direct</a:t>
            </a:r>
            <a:r>
              <a:rPr lang="en-US" sz="4400" b="1" dirty="0" smtClean="0"/>
              <a:t> description.</a:t>
            </a:r>
            <a:endParaRPr lang="en-US" sz="44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http://3219a2.medialib.glogster.com/media/96/96d772a96cca76d7f2d55308de63c0d953bc782e3ed5242bee863692f8ec87c4/untitled-b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14454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Indirect</a:t>
            </a:r>
            <a:r>
              <a:rPr lang="en-US" sz="5400" b="1" dirty="0" smtClean="0">
                <a:solidFill>
                  <a:srgbClr val="7030A0"/>
                </a:solidFill>
              </a:rPr>
              <a:t> Characterization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752600"/>
            <a:ext cx="5330825" cy="48768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Revealed by a character’s actions, words, or how others react or speak about him.</a:t>
            </a:r>
            <a:endParaRPr lang="en-US" sz="44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 descr="http://t2.gstatic.com/images?q=tbn:ANd9GcT_I_z-yl2j_7HWFFbBqW8k-9eg8lsrSqpSD8Geed4q2WphiO-Bq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600200"/>
            <a:ext cx="29146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4" y="591131"/>
            <a:ext cx="77692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</a:rPr>
              <a:t>Characterization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3200400"/>
            <a:ext cx="8607425" cy="3276600"/>
          </a:xfrm>
        </p:spPr>
        <p:txBody>
          <a:bodyPr numCol="2"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Appearance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Personality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Background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Motivation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Relationships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Conflict</a:t>
            </a:r>
          </a:p>
          <a:p>
            <a:pPr>
              <a:buFont typeface="Wingdings" pitchFamily="2" charset="2"/>
              <a:buChar char="ü"/>
            </a:pPr>
            <a:r>
              <a:rPr lang="en-US" sz="4000" b="1" dirty="0" smtClean="0"/>
              <a:t>Change</a:t>
            </a:r>
          </a:p>
          <a:p>
            <a:pPr marL="109728" indent="0">
              <a:buNone/>
            </a:pP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7575" y="1524000"/>
            <a:ext cx="76168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Characters may differ based upon 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Protagonist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752600"/>
            <a:ext cx="5330825" cy="48768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main character of a story.  When the protagonist is admirable, he is often referred to as a </a:t>
            </a:r>
            <a:r>
              <a:rPr lang="en-US" sz="4400" b="1" dirty="0" smtClean="0">
                <a:solidFill>
                  <a:srgbClr val="0070C0"/>
                </a:solidFill>
              </a:rPr>
              <a:t>hero</a:t>
            </a:r>
            <a:r>
              <a:rPr lang="en-US" sz="4400" b="1" dirty="0" smtClean="0"/>
              <a:t>.</a:t>
            </a:r>
            <a:endParaRPr lang="en-US" sz="44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8" name="Picture 4" descr="http://static.comicvine.com/uploads/scale_small/3/39027/1238853-the_heroic_age_iamanavengers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362200" cy="23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4" name="Picture 10" descr="http://static.comicvine.com/uploads/original/11111/111114101/3176173-1748009911-hp.j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96144"/>
            <a:ext cx="2714759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3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</a:rPr>
              <a:t>Protagonist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379538"/>
            <a:ext cx="5407025" cy="421161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When the protagonist is an inept or otherwise ridiculous character who is presented sympathetically, he is referred to as the </a:t>
            </a:r>
            <a:r>
              <a:rPr lang="en-US" sz="3200" b="1" dirty="0" smtClean="0">
                <a:solidFill>
                  <a:srgbClr val="0070C0"/>
                </a:solidFill>
              </a:rPr>
              <a:t>antihero </a:t>
            </a:r>
            <a:r>
              <a:rPr lang="en-US" sz="3200" b="1" dirty="0" smtClean="0"/>
              <a:t>of the story.</a:t>
            </a:r>
            <a:endParaRPr lang="en-US" sz="32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http://images.wikia.com/thehungergames/images/archive/3/34/20120425184057!Katniss_Hun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39" y="1836738"/>
            <a:ext cx="2882934" cy="21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tamillegends.com/wp-content/uploads/Batman-DK-the-dark-knight-8602207-1024-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29" y="4114800"/>
            <a:ext cx="2448984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www.aceshowbiz.com/images/still/shrek_the_third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354131"/>
            <a:ext cx="3486402" cy="12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4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Antagonist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379538"/>
            <a:ext cx="5407025" cy="421161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 major character pitted against the protagonist.  The antagonist does </a:t>
            </a:r>
            <a:r>
              <a:rPr lang="en-US" sz="3200" b="1" dirty="0" smtClean="0">
                <a:solidFill>
                  <a:srgbClr val="FF0000"/>
                </a:solidFill>
              </a:rPr>
              <a:t>NOT</a:t>
            </a:r>
            <a:r>
              <a:rPr lang="en-US" sz="3200" b="1" dirty="0" smtClean="0"/>
              <a:t> have to be evil; he is simply the character in conflict with the protagonist.</a:t>
            </a:r>
            <a:endParaRPr lang="en-US" sz="32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8" name="Picture 6" descr="http://undertheturniptruck.files.wordpress.com/2011/10/sami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96579"/>
            <a:ext cx="2049678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ecx.images-amazon.com/images/I/51FKQDWZ0GL._SY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29" y="3733800"/>
            <a:ext cx="2371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static.guim.co.uk/sys-images/Guardian/Pix/pictures/2009/2/7/1234018966807/Sam-Neill-encounters-velo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921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2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70C0"/>
                </a:solidFill>
              </a:rPr>
              <a:t>Plot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32217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Plot is the sequence of events in a short story.</a:t>
            </a:r>
          </a:p>
          <a:p>
            <a:r>
              <a:rPr lang="en-US" sz="3600" dirty="0" smtClean="0"/>
              <a:t>There are six parts of the plot.</a:t>
            </a:r>
            <a:endParaRPr lang="en-US" sz="3600" dirty="0"/>
          </a:p>
        </p:txBody>
      </p:sp>
      <p:pic>
        <p:nvPicPr>
          <p:cNvPr id="1026" name="Picture 2" descr="http://t3.gstatic.com/images?q=tbn:ANd9GcQl-dt3KnW5JomiMNWkrKV-z57h1JvIFilrRXPpnEboX7HBOQe6AQEeHV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1" y="1066800"/>
            <a:ext cx="531844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4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Antagonist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379538"/>
            <a:ext cx="6016625" cy="32686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When the antagonist is a completely un-admirable figure, he is referred to as the </a:t>
            </a:r>
            <a:r>
              <a:rPr lang="en-US" sz="4000" b="1" dirty="0" smtClean="0">
                <a:solidFill>
                  <a:srgbClr val="0000FF"/>
                </a:solidFill>
              </a:rPr>
              <a:t>villain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ttp://th02.deviantart.net/images3/PRE/i/2005/153/3/6/Disney_Villains_United_by_ashton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" y="4469648"/>
            <a:ext cx="6169025" cy="23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fanboy.com/wp-content/uploads/2012/09/Batman_Villains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1410018"/>
            <a:ext cx="2468012" cy="371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smtClean="0">
                <a:solidFill>
                  <a:srgbClr val="0000FF"/>
                </a:solidFill>
              </a:rPr>
              <a:t>FOIL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379538"/>
            <a:ext cx="5940425" cy="54784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 character that contrasts with the protagonist in a  way that illustrates or reveals one or more significant traits, attitudes or actions of the protagonist.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61" y="1562372"/>
            <a:ext cx="2500313" cy="49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Dynamic</a:t>
            </a:r>
            <a:r>
              <a:rPr lang="en-US" sz="5400" b="1" dirty="0" smtClean="0">
                <a:solidFill>
                  <a:srgbClr val="7030A0"/>
                </a:solidFill>
              </a:rPr>
              <a:t> Characters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8378825" cy="32686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Characters who change significantly during the course of a story.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 descr="http://literaryelements7thhour.pbworks.com/f/anaki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96049"/>
            <a:ext cx="1676400" cy="20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s3.amazonaws.com/engrade-myfiles/4067662881453252/sim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" y="3739513"/>
            <a:ext cx="3376929" cy="21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t2.gstatic.com/images?q=tbn:ANd9GcSWbXk9qJqozLV3r3SH5v1_qXeXZHiv-nxdLUt9Q0B5LBKvo8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12466"/>
            <a:ext cx="1143000" cy="20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rroyreport.files.wordpress.com/2011/03/star-wars-darth-vade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61" y="3712466"/>
            <a:ext cx="1447800" cy="20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Static</a:t>
            </a:r>
            <a:r>
              <a:rPr lang="en-US" sz="5400" b="1" dirty="0" smtClean="0">
                <a:solidFill>
                  <a:srgbClr val="7030A0"/>
                </a:solidFill>
              </a:rPr>
              <a:t> Characters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8378825" cy="32686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Characters who are unchanging throughout the story.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2" descr="http://newnownext.mtvnimages.com/2012/03/peeta-training.jpg?width=607&amp;height=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" y="3657600"/>
            <a:ext cx="2890837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drwpf.com/blog/Portals/0/Images/ItemsControl/I/CharacterListB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90" y="3169286"/>
            <a:ext cx="2302510" cy="36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www.mentalfloss.com/wp-content/uploads/2009/05/trema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4" y="3101024"/>
            <a:ext cx="31210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16" name="Picture 12" descr="http://www.arthursclipart.org/justforkids/lionking/scar%20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33975"/>
            <a:ext cx="3482374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2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4187825" cy="13490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Flat </a:t>
            </a:r>
            <a:r>
              <a:rPr lang="en-US" sz="5400" b="1" dirty="0" smtClean="0">
                <a:solidFill>
                  <a:srgbClr val="7030A0"/>
                </a:solidFill>
              </a:rPr>
              <a:t>Characters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6092825" cy="32686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Characters who </a:t>
            </a:r>
            <a:r>
              <a:rPr lang="en-US" sz="4000" b="1" dirty="0" smtClean="0"/>
              <a:t>are 1-dimensional; they only have a very obvious personality trait and are uncomplicated and do not change in the story  </a:t>
            </a:r>
            <a:r>
              <a:rPr lang="en-US" sz="1800" b="1" dirty="0" smtClean="0"/>
              <a:t>(Primrose Everdeen).</a:t>
            </a:r>
            <a:endParaRPr lang="en-US" sz="18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Image result for flat character in literature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12" y="922337"/>
            <a:ext cx="5148263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4416425" cy="8381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Round </a:t>
            </a:r>
            <a:r>
              <a:rPr lang="en-US" sz="5400" b="1" dirty="0" smtClean="0">
                <a:solidFill>
                  <a:srgbClr val="7030A0"/>
                </a:solidFill>
              </a:rPr>
              <a:t>Characters</a:t>
            </a:r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455735"/>
            <a:ext cx="5559425" cy="5402265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Characters who </a:t>
            </a:r>
            <a:r>
              <a:rPr lang="en-US" sz="3800" b="1" dirty="0" smtClean="0"/>
              <a:t>multi-faceted (like a diamond); they are complex, complicated, and more realistic with many personality traits, motivations, etc.</a:t>
            </a:r>
            <a:endParaRPr lang="en-US" sz="38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Image result for flat character in literature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70" y="769937"/>
            <a:ext cx="2177143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0" y="1989137"/>
            <a:ext cx="2229723" cy="14398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0" y="3409682"/>
            <a:ext cx="2229723" cy="16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 descr="http://stickyfaith.org/images/made/uploads/article-imgs/TimeandPlace_750_323_s_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766185"/>
            <a:ext cx="71437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</a:rPr>
              <a:t>SETTING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8531225" cy="2681606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The setting of the story is the </a:t>
            </a:r>
            <a:r>
              <a:rPr lang="en-US" sz="4800" b="1" dirty="0" smtClean="0">
                <a:solidFill>
                  <a:srgbClr val="00B050"/>
                </a:solidFill>
              </a:rPr>
              <a:t>time</a:t>
            </a:r>
            <a:r>
              <a:rPr lang="en-US" sz="4800" b="1" dirty="0" smtClean="0"/>
              <a:t> and </a:t>
            </a:r>
            <a:r>
              <a:rPr lang="en-US" sz="4800" b="1" dirty="0" smtClean="0">
                <a:solidFill>
                  <a:srgbClr val="00B050"/>
                </a:solidFill>
              </a:rPr>
              <a:t>place</a:t>
            </a:r>
            <a:r>
              <a:rPr lang="en-US" sz="4800" b="1" dirty="0" smtClean="0"/>
              <a:t> in which the action occurs.</a:t>
            </a:r>
            <a:endParaRPr lang="en-US" sz="48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</a:rPr>
              <a:t>SETTING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5559425" cy="496760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To create setting, a writer uses specific </a:t>
            </a:r>
            <a:r>
              <a:rPr lang="en-US" sz="4000" b="1" dirty="0" smtClean="0">
                <a:solidFill>
                  <a:srgbClr val="00B050"/>
                </a:solidFill>
              </a:rPr>
              <a:t>details</a:t>
            </a:r>
            <a:r>
              <a:rPr lang="en-US" sz="4000" b="1" dirty="0" smtClean="0"/>
              <a:t>, including images of sight, sound, touch, taste, and smell.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" descr="data:image/jpeg;base64,/9j/4AAQSkZJRgABAQAAAQABAAD/2wCEAAkGBxQQEhUUExQWFhUXGBoYFhcYGBgYGhgbFhgWFxgUFR0aHCggGholGxUVIjIhJiorLi4uGiAzODMsNygtLisBCgoKDg0OGxAQGywkHyYuLy8wNC80NDQ3NCwvLDQvLC8sLCwsLCw0LCwsLCwsLCwsNCwsLCwsLCwsLCwsLCwsLP/AABEIAKYAywMBIgACEQEDEQH/xAAcAAEAAwEBAQEBAAAAAAAAAAAABAUGAwIBBwj/xABBEAACAQIDBgMDCQYGAgMAAAABAgMAEQQSIQUTMUFRYQYigTJCcRQjUmJygpGSoRUzQ1OxwTRjorLC0Qckc4Oz/8QAGgEAAgMBAQAAAAAAAAAAAAAAAAQCAwUBBv/EADERAAICAQMCAwUHBQAAAAAAAAABAgMRBCExBRITQVFhcYHR8BQiMqGxweEGI2KR8f/aAAwDAQACEQMRAD8A/QKUpT5lClKUAKUpQApSlAClKjY/FiJc1ixJCoi+07Hgq/8AfAC5OgrjaSyzp7xeKSJc0jBV0FzzJ0AHUk8ANajpNPL+6hCL9KYlfUIoLH1K1J2bsrK2+mIeblzWIH3Ir8O7cW+FgLSsq7XybxWXKtLkpv2biTxxMQ7Lhzb1vMSf0ry2Hxac4Jh2DwN6XMgP4ipuK2iQ+6iQyy2DFQQoQG4BkY6LexsNSbHSub4+aIZpsPZObRPvco5llyK1vgDVK1N/Of0LVQ2spbEKHay593IrRSHgjixa3EoeDDUcCbVYA10xWGixUQDBZI2AZSNe6uhHA8wRWd3r4KVYpSXjf91IeduKPyzga9xryNPafWKx9stmUSr9C+pXlGBFxXqnioUpSgBSlKAFKUoAUpSgBSlKAFKUoAUpSgBSlKAFQ9mx76d5T7MXzUQ+sQDLJ34hB0yt1qZXPwyP/Vibm43h+MhLn/dSHULHGtRXmW1rzLOo+PxiwRtI/AchqWJ0VFHNiSABzJqRXz5KjsrMoLISUJ90kWJHe2l+5rIissYrh3yUTOo8iXizCN2+fxctx5M9wkKE6XypbNyVfrAjr8paFN/BMZo11kQuJQVGrmNhciQDW17G1tL3HXaOHQ4vIQrrLHndGAOVoSAkn3s5GvNBbnXlYlTFAqAN7C2ewABMLplY97SsL/CmTXjFJYO2CtFOY0IMUy76K3AG4Eqr9U5kcd2au+29nDEwvGTYkXRvouNVb0NtOYuKrdkEbvADnu3K/YCAD+sdaCqJ7SyjL1CxPYyPhfHl1yuLMNCOhGjL6EGr+ssRusdMBw3l/wA6I/8AVjWpFegpn3wTEprDFKUqwgKUpQApSlAClKUAKUpQAqJidoxxtkLXci4jUF3I6hFBa3e1MHC+N1RjHh/5i+3NY6iI+7Hyz8T7tuNaDAYCOBcsSBQdTbix6seLHuayNX1aFT7ILuf5DdWlclmWxQiaU6rhpiOpyL+jPevEmMZBeSCdB1yZwO53ZYgVqqVnLrV+d0vr4jH2SHtMzhMbHMM0bq46qQfQ9D2qRUrauwYsQc2scvKWOwftm5OOzXrPJjZMPKIMTbMRdHFwsgHErfgRcXW+lxxBvWto+pV6h9r2l9cCtumlDdbot65+Gf8ACwjmq5D8UJQ/qtewb1G2TLuppIDoHvNF3BsJUHdWs3wftU+oQbgpehXW/Iua6w1yqv21OYkWXXLHIrPqfYvlcm3EBWLfdrIjyNUy7ZplfBi1jWad9M0j5iBckIxjjRRxJ8oAXqe9R5sNJI5jY5Zp0G8AP+HwwJuoPJ2uwzc26hKuItggSh95miDmVIso0dtcxa/mUEswFtC3E2FuGOUYqV4VAEQsMS/OUgaYcW4gA+bscvM2Yyluac7FGOWfdkqJXM40jyiLDry3am5kH2yB91F61bUAtUTa2PXDQvK2oUaDmzHRUHcmw9aXbcmZMpOUssx+JfPjpSP5gH5ERT+oNasVk/DOGZnzNq1yzEcMzElrdrk1psbi0hQu5sBp1JJ0CqBqzE6ADU16GmPZBIXnu9jvXLEYpIxd3VB1Zgv9TVcIZp9XYwx8o0I3jD/Mf3fsrr9blUrDbJhQ3WJc30iMzH4sbk1JzGYaOT3k8HhNt4ZjYYiAnoJUP/KpwYHhX2TCZhZkzDoRcfhVZJsOIXMd4W6xHLr1K+yfUVxWZJS0PoyzpVGdpSYZguJsUYhVmUWUk6BXHuMTpxIP6VdRyBhcG9TTTE51yg8SPVKUrpAVDxMXyiRcMCQrAvMRyjBAy35F28vwD9KmV68NRXbES83kyA/VhGUD8zSH71IdSvdNDa5ewxpod09y7RQAAAAALADQADgBX2om0ceIQBYu7m0ca+057dAObHQVQ+JEeGDe4oiWVyEhw4JECsQT57WaWwBJLaHLoFrzGn0k7vvcL1NRvGxb4jb+FjJD4iEEcRvFuPiL3Fd8FtSCfSKaOQjiEdWI+IBuK/IMbtaKOVYZJHklcjyLoov0RbIg7WvWrx+yZMIqSsN/HoWifzNb/KYnNHIOVjY8DxuGVoYNZTePXGx15Rv6rtv7JXFwmMnK3tRv9Bx7LfDkRzBIqOokw6LLEz4nCsoYKbtMikAhozxlW3unzdCeFWuGxCyorowZGF1YG4IPMUrdRZpppv4MimpIxHhzaDMCkgyupKsONmU2Yd9Rx51Z4/CbwDK2R0OaN7XysOo5qRcEcwTVPt1NxtByODqkvq2ZG/WO/rWhU3Feu01ivpUn5oyrY9k9j5sraglujjdzKPPHfl9ND7yHr6GxqxIvoeFVGMwSS2zDVTdWBsynqpGoqOs+Kh0umIXlm+bkHxKgq/5VpC7QSTzDdHVNMlpsbIMsc88cfKNWXKB9FSyllHYHTlap2EwyxIEQWUevHUkk6kk3JJ41Tv4jZfaws3oUI/3VFn8SztpFhrHrK3D7qXv8Lil/Aulthljm3yzSYnEJEheRgqKLszGwA71htp498fKAoIiU+RTcFj/NccugXlqTqdOrbMnxTBsQ5axuBbKinqq/3Nz3q+wOAWIacetP6bR9j7p8lcppcDZ2EESW586h7OX5Q4xDeyLjDryC8DN9puXRbdTXbb12i3Y0MrLFcaEK5+cI75A9T1UAAAWA0A6AcBT0vQY0deczZ9qMRbEwN9WRfxCt/wAak1GkAOIgHQyN+CW/vVF34GaK5NDEazWx/wB0CPeZ2/M7H+9aWKs1sYWhQdLg+jMDS+l5Z2XJJxECyKyOoZWBDKdQQeINZzBStg59w5JQjNEx1ut7FSebKbA9ip51p6o/F0F4RIOMTq33WIR/0a/pTnG4vfWpwLxTevtV+xMRnjF+I0qwq4x2K7eFRaFh0ml/Vyf6EVxrxsKXd4iaI8JAJo+5ACSqPhaNvv1k9ZrctPleTGtJLE8EiOYYbGM8/sT5UimPCM6D5M30Qzaq3vE2OuW8H/yUhvhH9wPIh7M6AqT+Rh94da0k8KupV1DKwsykXBB4giqPHbIk3TQj5/Dt/CkYrJHbUGGXnY6gNqDbzW0rL02sg6vCs29GaGMSyj+cvFiS4bHPIbgls6NyI5WPbh6Vv/DXinF42N3xPliVQFJ0Btcs2vIAce9XWM2ViI7KYJJhyLxEsOmbdB1LdxYdhUzZOxJpCrS4dyqm4hI3SEjUb5n82Th5VT4nlTUrsw7G0l65X5El2p9xudgSjD7PhaYiMLEGYtplB1APcAgW9KjeH4m+dlymOOVg8cRFiunmkYe6zk3K8rdSa6ps55HEmJcSMpukai0UZHBgDq7/AFm6aBasqS12tjavDhx6kIxxuzBeN2vjEHMQrf70klv9pq7w/sj4VlsXP8qxkjjVcwRT9WPy3/NnPrWsQWFeg6fW4aeKfoZupeZs+0pSnRc+EUCjpX2lAClKUAV20/3uG/8Akb8d29qsKrtutkRJeUUiu3ZD5Hb0VifSrGq5cmpo3/bwKiwebFqP5cLE/GVgq+to5K8rE+ImaMMyRxhTIV0Z2e5EYPuqFFyRqcwsRrXXw9gBCJjZwXlY+csWypaNAC2uWy5h9onnSd9qw4odissv4qzWzFy72Pmk0gP3jvF/0yLV+slUmN2QJcXnvKueGxaNmUK8bWVj7pYrIfaBuEHSqKbOxkpJkmqzxOB8jxV+G4l//NtakYKRw0kUhBeJgMwFs6soZHtyNiQbc1NQPF01sMyc5SI7dQxu/wDoDVoJprKKpPCZz8Ltowq/ql8Mx2UnqauqujwYcuRUXHwMwV4yBLGc0ZPAngUb6rAkH435VKpXJwU4uMuGcTaeUWOydpLiUzLcEHK6N7UbDijjr34EEEaGptZbEYQ597E+7mAtmtdWA1CSrpnXjzBFzYi9SovEmTTExOn14w0sZ7+UZ1HxHrXlNX0u2l5gsxNSrURmt9mX9KrIfEWEf2cVAeo3qXHxBNx61xxHirBpf/2I2I92Nt635Y7kVnqqbeMMvyi5rLeMtv7tTh4m+eceYr/CQ6Zj0ci+UevKoO0vFk03kwqGMHjK4Bf7iagHu17dDUbZWwrHM9ySbm5uWJ4lidSa1tD0ucpKdqwvQXu1CisLk9+GtmiNQbWAACjoBwAq/r4q20Ffa9MlgzG8ilKV04KUpQApSlAHmWMMpVhcEEEHgQRYg+lVuyJihOHkPnjHkJ/iR8FcdSPZbuL8xVpUTaGBEwGpV1N0dbZkPa+hB4EHQioyWS+i7w5ewrdsxY5GdsC8SmTIW3ovqmZbDTmpXX6nfSVgNoY2NQcUkUvX5OGVlHXK5IfnwI7A14G1TD5cUAnSUA7lu5P8M9m06E1aI4YXBBHUail5Uxlya0Jp7xZxbbqkDdxTux4KYZIgPtNKqqPQmqba0212YbhsIiki4KuzKOdy2jc+AWtBUXH7RigF5XVegJ8zHoqjVj2AqEdPBck3JvkYWJw8skhXM5XhwCoiqOPUhm+9blWVx2L+WTgobxJ5Y7e8SfPL3GgA7An3q6bQ2hLjTu0UpCfaB9uTs30U6jieduBvNj7KEQueP9KvjHyXAhqb1jtiTsFBu0C13pSrjOFKUoAV8Ir7SgCLPs+N/aQH0rmuyoh7orptDHCEDQszaIi+056C/AdSdBzqEuz3l82Ja/SJCRGPtHQyH46dq5gsjFs6PtDDQnKZIww90MC35Rr+lff2/h+cqr3YMo/FgBUvDwLGLIqqOigAfpXS9dwyfhI8wYhJBdGVh1Ugj9K61WYrY8TnMAY3+nGcjfpo3wYEVE/aEuFYLiLMhNlmAsLngsg91j14HtoKOOSMq2uC+pXmOQMLjhXqgqFKUoAUpVa+NeVimHCnKbPK192p+iACDIw5gEAczyqq6+umHfY8IsrrlZLtisllXFsUgNi6g9Cw/wC64R7DQ6zM8zc858vwCLZAPS/c1KTZkIFhFGB0yL/1WDZ/UVaeIQb97x8zRj0uTX3pH24YciOfOqyXYEJ1QGM8fm2ZPXykVKl2FAeEeQ/SjJjP4oRUKYYjDDMCcTEOOg3yjmbKLSD4AHsaY03XNPc+2a7X7eP9kLNBbXvB5OcuwS2hnmI6GR/+6+YbwzGpzcSeJ4k/EnWrTAY5JlDIwIPSpNbKSEZWTezZww+EWP2RXelKkVilKUAKUpQArniJ1jRnc2VQWYnkALk10qs20M5ii5PIC32YwZD8RdVHrQdisvB52Vh2JM8oIkkGin+GnFYh0PNup7AWkY7HxwgF2sToqgFmY9EVQWY/AVy2ztWPCpnci50RbgF242BOg6knQC5NYtPFF5LYaJsXipOLC6oLe5HfURrfjoDxJ1vVVtvZst2aVFHiPd4X1wa/9queGGmt1JiB/Avf8bV8/bOb2IJ2I43QRgdryEX+7cVmMTgdtsua8S893EUDfD5xSP8AXVbgF2zMxVd8uU2YyLFGoPS5TzfdBqnxbvQc+zUf5fkbr9tqtt8kkIPvOAU9XQkL961WE0SyKVYBlYWIOoINYnET7Wwal54osREAc5T2lHU5QNOPBD6U2B4ww6sAGyROR5H/AITHgUPAxHsfKex0nC6We2xFN2mil3Vt+5lrs2dsJMcO5JWwaNjqSh0FzzKnQ+h51pwb1nvFsPkjlHFHAv8AVkspHwvkPoKtdkT54wavWzwZdkfMm0pSulRW7QdpXGHQlbrmlYcUjJIAB5M5BAPIBjyFS5pdwI44oixNwqKVWwQXOrEDpXHw+MyNLzmcvf6o8sYHbIo07nrUvHYMSgeZkZTmR0IDKbWuLgg6Egggg14fqGsWo1X3/wACeP5PR6WjwqtuWczjZBxws4PYRt+qyEV8OKmPDCS27tCD+G8NR22tiYpVj8mJNizrHGUdU4CRiZClydAthm1twNXWD2tDMPLILj2lbyOp6OrWZT2Iq+vQaece+OWix2SzgrGhnxByFGw8fvszIZCPoRZGYLfmxNxyF9R4xWA+RXkhU7j+LELnJbjNEOOg1ZRxtca3vo65YmdYkZ3IVVBZmPAAC5JpmOkqVbrxszjbzkxG14BhmGKgPzTkGUD2btwmW3AG4DcuB63vcHiRIoYVF2Zg86TKyZYJSd3E3FUdbOD9EMSSF925+AqPC0zITE5uVJQk8yhK39bX9aa6NqW+6hvPbw/Z/Bm9QpSxYlyailKVvGWKUpQApSlACqvG/wCKw/TJN+PzNv0zVaVW7aOTdS8kkGb7MgMZPYAsp9KGTh+Izfi/w0JZROZZFVgEbgwjJIyuoI8qk2DAEcjyqf8A+O9g/JTic5DPvFQMPoCNHA14au1/StBiYFkVkcXVgVYHmCLEVT7D3uGxJjl8ySoqpLceZ4s2UOOIkMZ10scgtxtVMq8Wdy4NfTWx7ex8+RrQlfctFNeqtGzzlr8j2j4Pj3uKkZykCysEjRQWa9jkW9xq7FQADyr9YxuKWGNpHNlQFjzOnIDmTwArI7D2dK2WTEgIQWkEQOa0jksXc8yL2CjQcdTa1NsHPCRCdsK1mXwI8mzDhdm7pmZmGQm7ZrMZEOVeQUHQAaaVZeGT5D8ajeL5/JHHzdwfux+Yn4XyD1qd4fiyx/GrfPCMW17FpXPEsQjEcQpI9Aa6UNSFyFgcUkGFgLGw3cYAAJLEoLKqgXZj0AvXVIcTOL/4ZOpyvNbrbVI/XN8BUDZWHZooSjhZcPmi865h5fIbqCDewUg359667ShAXNiZHnJNkhFlRmPBEjX2ierlrcbgCvB1Rork1Ym55ax8fr5HqMyksrg7R7Sw2F+aw/zsrNdlBZ2cgXfNJYrvMqkhWIvawtVvGsOJVZMqSA6glQTpy1FwQeXKqBmGBTfTBWxDA7uNSFjiUasBpoi8Xktc6Ae6tc4HkgiTESypBNNIFMeRt3KZHyxKyAsyS2IBcHn5rgabcMtYezKcmwFU3iRgwih5ySoSPqRMJHJ7eUD7wHOpm0doiCPM4uxsFRdWdzwROuvPkNTaq3A4VszTTEGZ9Db2Y1HCKPsOJPFjr0AV1moVMH6vj5lkY9zJ1YqM2xs1v5v9VQn9Sa2pNYbYz76dpBwd2cfAnyn8oFUdAi3fKXkl+5R1FpVJe02QpSleyMAUpSgBSlKAFc8RAsisji6sCrDqCLEV0pQBVbKxDAmCUkyxgWY/xU4LKOROlmA4H4i8rHYUTIVJKnQqw4qwN1de4IBptHACYDUq66pItsyHqL6EdQdCONQv2k0OmJWw5TICYz9oC5jP2vL9ajPkxmE8+8stk7UzndTWScDUcBIP5kV+KnpxU6HkTayOFBLEADiToB8TVGyxYhR7Ei8Rwb1HSuQ2NCNSl7a+dmcC3MByQK5hj8dXtutz5LifljqV/wANGcyk/wAZx7Lj/LXiCfaNiNALzJ5ljUs5CqouSdAAOZqBjtuwQ6Z8z8kTzN+mijuxA71RTb7HMM4yxg3WMai44NIfeI5DgO51ozgVsscn3SPERbGTmQggGyoDxVAbi/RmJufQcq2UEeVQByqLs3Z4iHfmanUJCk5ZYpSldIFYz/Jp850imID9El9lX+DjKp7qvU16GJ3eIld4pZJBZcMqoxTKVBY57ZEYvmBLEEBRbvOnhV1KuAysCGU6gg8Qarop5MJ5XzywD2ZAC0kY+jIB5nUfTFz1HE15/qOhnXa9TTHL81+6/c1tHqouKqm8ehwgg3ksk2JYFIbGVvdzrZ0gjHHdx3VjpdnYdLDq0D4nEYeSZbEyZo4yf3UcYLgn/MZxGW6WA5G8jD4KGZt4khdC+8yB7x7wADeWHPQaE2uL2vrUrG4RnKOkhjdL2YBW0YWIIYW6H0+IOOtck4xefWXv+X/DS8PZnOP57ESSnVY/mYvSxlcdyxC//X3NT6j4TDLDGFBNhclm4kk3Zm5XJJNU21PFCLdMPaWThfXdofrN7x+qtz1tSklZq7n2JvP6EnKNccyY8XbTyJuEPzkosbcUjOjN2J1A768q8eG8DlXNa3IDtUHZOyXkYySksWN2Y8WP9gOQHCtSiBRYV7HpuhWlqw+XyYOr1Piy24PVKUrSExSlKAFKUoAUpSgBQilKAK3E7Cgc3Mag9QLH8RURvC8J6kdCSf6mlK5hEu5+pIw2wYo+C/2qyiiCjQWr5Su4OZbOlKUoOClKUAKUpQBX4rY0TtmylX+mjNG3qUIJqK+y5houLnA6Eq36spP60pVE9NTY8zgn8C2N1kdlJkZ/Dxk/eyvJ2d2YflJy/pVjhNjRx8r2pSp11QgsRSXuIyslLlliBavtKVYQFKUoAUpSgD/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4" descr="data:image/jpeg;base64,/9j/4AAQSkZJRgABAQAAAQABAAD/2wCEAAkGBxQQEhUUExQWFhUXGBoYFhcYGBgYGhgbFhgWFxgUFR0aHCggGholGxUVIjIhJiorLi4uGiAzODMsNygtLisBCgoKDg0OGxAQGywkHyYuLy8wNC80NDQ3NCwvLDQvLC8sLCwsLCw0LCwsLCwsLCwsNCwsLCwsLCwsLCwsLCwsLP/AABEIAKYAywMBIgACEQEDEQH/xAAcAAEAAwEBAQEBAAAAAAAAAAAABAUGAwIBBwj/xABBEAACAQIDBgMDCQYGAgMAAAABAgMAEQQSIQUTMUFRYQYigTJCcRQjUmJygpGSoRUzQ1OxwTRjorLC0Qckc4Oz/8QAGgEAAgMBAQAAAAAAAAAAAAAAAAQCAwUBBv/EADERAAICAQMCAwUHBQAAAAAAAAABAgMRBCExBRITQVFhcYHR8BQiMqGxweEGI2KR8f/aAAwDAQACEQMRAD8A/QKUpT5lClKUAKUpQApSlAClKjY/FiJc1ixJCoi+07Hgq/8AfAC5OgrjaSyzp7xeKSJc0jBV0FzzJ0AHUk8ANajpNPL+6hCL9KYlfUIoLH1K1J2bsrK2+mIeblzWIH3Ir8O7cW+FgLSsq7XybxWXKtLkpv2biTxxMQ7Lhzb1vMSf0ry2Hxac4Jh2DwN6XMgP4ipuK2iQ+6iQyy2DFQQoQG4BkY6LexsNSbHSub4+aIZpsPZObRPvco5llyK1vgDVK1N/Of0LVQ2spbEKHay593IrRSHgjixa3EoeDDUcCbVYA10xWGixUQDBZI2AZSNe6uhHA8wRWd3r4KVYpSXjf91IeduKPyzga9xryNPafWKx9stmUSr9C+pXlGBFxXqnioUpSgBSlKAFKUoAUpSgBSlKAFKUoAUpSgBSlKAFQ9mx76d5T7MXzUQ+sQDLJ34hB0yt1qZXPwyP/Vibm43h+MhLn/dSHULHGtRXmW1rzLOo+PxiwRtI/AchqWJ0VFHNiSABzJqRXz5KjsrMoLISUJ90kWJHe2l+5rIissYrh3yUTOo8iXizCN2+fxctx5M9wkKE6XypbNyVfrAjr8paFN/BMZo11kQuJQVGrmNhciQDW17G1tL3HXaOHQ4vIQrrLHndGAOVoSAkn3s5GvNBbnXlYlTFAqAN7C2ewABMLplY97SsL/CmTXjFJYO2CtFOY0IMUy76K3AG4Eqr9U5kcd2au+29nDEwvGTYkXRvouNVb0NtOYuKrdkEbvADnu3K/YCAD+sdaCqJ7SyjL1CxPYyPhfHl1yuLMNCOhGjL6EGr+ssRusdMBw3l/wA6I/8AVjWpFegpn3wTEprDFKUqwgKUpQApSlAClKUAKUpQAqJidoxxtkLXci4jUF3I6hFBa3e1MHC+N1RjHh/5i+3NY6iI+7Hyz8T7tuNaDAYCOBcsSBQdTbix6seLHuayNX1aFT7ILuf5DdWlclmWxQiaU6rhpiOpyL+jPevEmMZBeSCdB1yZwO53ZYgVqqVnLrV+d0vr4jH2SHtMzhMbHMM0bq46qQfQ9D2qRUrauwYsQc2scvKWOwftm5OOzXrPJjZMPKIMTbMRdHFwsgHErfgRcXW+lxxBvWto+pV6h9r2l9cCtumlDdbot65+Gf8ACwjmq5D8UJQ/qtewb1G2TLuppIDoHvNF3BsJUHdWs3wftU+oQbgpehXW/Iua6w1yqv21OYkWXXLHIrPqfYvlcm3EBWLfdrIjyNUy7ZplfBi1jWad9M0j5iBckIxjjRRxJ8oAXqe9R5sNJI5jY5Zp0G8AP+HwwJuoPJ2uwzc26hKuItggSh95miDmVIso0dtcxa/mUEswFtC3E2FuGOUYqV4VAEQsMS/OUgaYcW4gA+bscvM2Yyluac7FGOWfdkqJXM40jyiLDry3am5kH2yB91F61bUAtUTa2PXDQvK2oUaDmzHRUHcmw9aXbcmZMpOUssx+JfPjpSP5gH5ERT+oNasVk/DOGZnzNq1yzEcMzElrdrk1psbi0hQu5sBp1JJ0CqBqzE6ADU16GmPZBIXnu9jvXLEYpIxd3VB1Zgv9TVcIZp9XYwx8o0I3jD/Mf3fsrr9blUrDbJhQ3WJc30iMzH4sbk1JzGYaOT3k8HhNt4ZjYYiAnoJUP/KpwYHhX2TCZhZkzDoRcfhVZJsOIXMd4W6xHLr1K+yfUVxWZJS0PoyzpVGdpSYZguJsUYhVmUWUk6BXHuMTpxIP6VdRyBhcG9TTTE51yg8SPVKUrpAVDxMXyiRcMCQrAvMRyjBAy35F28vwD9KmV68NRXbES83kyA/VhGUD8zSH71IdSvdNDa5ewxpod09y7RQAAAAALADQADgBX2om0ceIQBYu7m0ca+057dAObHQVQ+JEeGDe4oiWVyEhw4JECsQT57WaWwBJLaHLoFrzGn0k7vvcL1NRvGxb4jb+FjJD4iEEcRvFuPiL3Fd8FtSCfSKaOQjiEdWI+IBuK/IMbtaKOVYZJHklcjyLoov0RbIg7WvWrx+yZMIqSsN/HoWifzNb/KYnNHIOVjY8DxuGVoYNZTePXGx15Rv6rtv7JXFwmMnK3tRv9Bx7LfDkRzBIqOokw6LLEz4nCsoYKbtMikAhozxlW3unzdCeFWuGxCyorowZGF1YG4IPMUrdRZpppv4MimpIxHhzaDMCkgyupKsONmU2Yd9Rx51Z4/CbwDK2R0OaN7XysOo5qRcEcwTVPt1NxtByODqkvq2ZG/WO/rWhU3Feu01ivpUn5oyrY9k9j5sraglujjdzKPPHfl9ND7yHr6GxqxIvoeFVGMwSS2zDVTdWBsynqpGoqOs+Kh0umIXlm+bkHxKgq/5VpC7QSTzDdHVNMlpsbIMsc88cfKNWXKB9FSyllHYHTlap2EwyxIEQWUevHUkk6kk3JJ41Tv4jZfaws3oUI/3VFn8SztpFhrHrK3D7qXv8Lil/Aulthljm3yzSYnEJEheRgqKLszGwA71htp498fKAoIiU+RTcFj/NccugXlqTqdOrbMnxTBsQ5axuBbKinqq/3Nz3q+wOAWIacetP6bR9j7p8lcppcDZ2EESW586h7OX5Q4xDeyLjDryC8DN9puXRbdTXbb12i3Y0MrLFcaEK5+cI75A9T1UAAAWA0A6AcBT0vQY0deczZ9qMRbEwN9WRfxCt/wAak1GkAOIgHQyN+CW/vVF34GaK5NDEazWx/wB0CPeZ2/M7H+9aWKs1sYWhQdLg+jMDS+l5Z2XJJxECyKyOoZWBDKdQQeINZzBStg59w5JQjNEx1ut7FSebKbA9ip51p6o/F0F4RIOMTq33WIR/0a/pTnG4vfWpwLxTevtV+xMRnjF+I0qwq4x2K7eFRaFh0ml/Vyf6EVxrxsKXd4iaI8JAJo+5ACSqPhaNvv1k9ZrctPleTGtJLE8EiOYYbGM8/sT5UimPCM6D5M30Qzaq3vE2OuW8H/yUhvhH9wPIh7M6AqT+Rh94da0k8KupV1DKwsykXBB4giqPHbIk3TQj5/Dt/CkYrJHbUGGXnY6gNqDbzW0rL02sg6vCs29GaGMSyj+cvFiS4bHPIbgls6NyI5WPbh6Vv/DXinF42N3xPliVQFJ0Btcs2vIAce9XWM2ViI7KYJJhyLxEsOmbdB1LdxYdhUzZOxJpCrS4dyqm4hI3SEjUb5n82Th5VT4nlTUrsw7G0l65X5El2p9xudgSjD7PhaYiMLEGYtplB1APcAgW9KjeH4m+dlymOOVg8cRFiunmkYe6zk3K8rdSa6ps55HEmJcSMpukai0UZHBgDq7/AFm6aBasqS12tjavDhx6kIxxuzBeN2vjEHMQrf70klv9pq7w/sj4VlsXP8qxkjjVcwRT9WPy3/NnPrWsQWFeg6fW4aeKfoZupeZs+0pSnRc+EUCjpX2lAClKUAV20/3uG/8Akb8d29qsKrtutkRJeUUiu3ZD5Hb0VifSrGq5cmpo3/bwKiwebFqP5cLE/GVgq+to5K8rE+ImaMMyRxhTIV0Z2e5EYPuqFFyRqcwsRrXXw9gBCJjZwXlY+csWypaNAC2uWy5h9onnSd9qw4odissv4qzWzFy72Pmk0gP3jvF/0yLV+slUmN2QJcXnvKueGxaNmUK8bWVj7pYrIfaBuEHSqKbOxkpJkmqzxOB8jxV+G4l//NtakYKRw0kUhBeJgMwFs6soZHtyNiQbc1NQPF01sMyc5SI7dQxu/wDoDVoJprKKpPCZz8Ltowq/ql8Mx2UnqauqujwYcuRUXHwMwV4yBLGc0ZPAngUb6rAkH435VKpXJwU4uMuGcTaeUWOydpLiUzLcEHK6N7UbDijjr34EEEaGptZbEYQ597E+7mAtmtdWA1CSrpnXjzBFzYi9SovEmTTExOn14w0sZ7+UZ1HxHrXlNX0u2l5gsxNSrURmt9mX9KrIfEWEf2cVAeo3qXHxBNx61xxHirBpf/2I2I92Nt635Y7kVnqqbeMMvyi5rLeMtv7tTh4m+eceYr/CQ6Zj0ci+UevKoO0vFk03kwqGMHjK4Bf7iagHu17dDUbZWwrHM9ySbm5uWJ4lidSa1tD0ucpKdqwvQXu1CisLk9+GtmiNQbWAACjoBwAq/r4q20Ffa9MlgzG8ilKV04KUpQApSlAHmWMMpVhcEEEHgQRYg+lVuyJihOHkPnjHkJ/iR8FcdSPZbuL8xVpUTaGBEwGpV1N0dbZkPa+hB4EHQioyWS+i7w5ewrdsxY5GdsC8SmTIW3ovqmZbDTmpXX6nfSVgNoY2NQcUkUvX5OGVlHXK5IfnwI7A14G1TD5cUAnSUA7lu5P8M9m06E1aI4YXBBHUail5Uxlya0Jp7xZxbbqkDdxTux4KYZIgPtNKqqPQmqba0212YbhsIiki4KuzKOdy2jc+AWtBUXH7RigF5XVegJ8zHoqjVj2AqEdPBck3JvkYWJw8skhXM5XhwCoiqOPUhm+9blWVx2L+WTgobxJ5Y7e8SfPL3GgA7An3q6bQ2hLjTu0UpCfaB9uTs30U6jieduBvNj7KEQueP9KvjHyXAhqb1jtiTsFBu0C13pSrjOFKUoAV8Ir7SgCLPs+N/aQH0rmuyoh7orptDHCEDQszaIi+056C/AdSdBzqEuz3l82Ja/SJCRGPtHQyH46dq5gsjFs6PtDDQnKZIww90MC35Rr+lff2/h+cqr3YMo/FgBUvDwLGLIqqOigAfpXS9dwyfhI8wYhJBdGVh1Ugj9K61WYrY8TnMAY3+nGcjfpo3wYEVE/aEuFYLiLMhNlmAsLngsg91j14HtoKOOSMq2uC+pXmOQMLjhXqgqFKUoAUpVa+NeVimHCnKbPK192p+iACDIw5gEAczyqq6+umHfY8IsrrlZLtisllXFsUgNi6g9Cw/wC64R7DQ6zM8zc858vwCLZAPS/c1KTZkIFhFGB0yL/1WDZ/UVaeIQb97x8zRj0uTX3pH24YciOfOqyXYEJ1QGM8fm2ZPXykVKl2FAeEeQ/SjJjP4oRUKYYjDDMCcTEOOg3yjmbKLSD4AHsaY03XNPc+2a7X7eP9kLNBbXvB5OcuwS2hnmI6GR/+6+YbwzGpzcSeJ4k/EnWrTAY5JlDIwIPSpNbKSEZWTezZww+EWP2RXelKkVilKUAKUpQArniJ1jRnc2VQWYnkALk10qs20M5ii5PIC32YwZD8RdVHrQdisvB52Vh2JM8oIkkGin+GnFYh0PNup7AWkY7HxwgF2sToqgFmY9EVQWY/AVy2ztWPCpnci50RbgF242BOg6knQC5NYtPFF5LYaJsXipOLC6oLe5HfURrfjoDxJ1vVVtvZst2aVFHiPd4X1wa/9queGGmt1JiB/Avf8bV8/bOb2IJ2I43QRgdryEX+7cVmMTgdtsua8S893EUDfD5xSP8AXVbgF2zMxVd8uU2YyLFGoPS5TzfdBqnxbvQc+zUf5fkbr9tqtt8kkIPvOAU9XQkL961WE0SyKVYBlYWIOoINYnET7Wwal54osREAc5T2lHU5QNOPBD6U2B4ww6sAGyROR5H/AITHgUPAxHsfKex0nC6We2xFN2mil3Vt+5lrs2dsJMcO5JWwaNjqSh0FzzKnQ+h51pwb1nvFsPkjlHFHAv8AVkspHwvkPoKtdkT54wavWzwZdkfMm0pSulRW7QdpXGHQlbrmlYcUjJIAB5M5BAPIBjyFS5pdwI44oixNwqKVWwQXOrEDpXHw+MyNLzmcvf6o8sYHbIo07nrUvHYMSgeZkZTmR0IDKbWuLgg6Egggg14fqGsWo1X3/wACeP5PR6WjwqtuWczjZBxws4PYRt+qyEV8OKmPDCS27tCD+G8NR22tiYpVj8mJNizrHGUdU4CRiZClydAthm1twNXWD2tDMPLILj2lbyOp6OrWZT2Iq+vQaece+OWix2SzgrGhnxByFGw8fvszIZCPoRZGYLfmxNxyF9R4xWA+RXkhU7j+LELnJbjNEOOg1ZRxtca3vo65YmdYkZ3IVVBZmPAAC5JpmOkqVbrxszjbzkxG14BhmGKgPzTkGUD2btwmW3AG4DcuB63vcHiRIoYVF2Zg86TKyZYJSd3E3FUdbOD9EMSSF925+AqPC0zITE5uVJQk8yhK39bX9aa6NqW+6hvPbw/Z/Bm9QpSxYlyailKVvGWKUpQApSlACqvG/wCKw/TJN+PzNv0zVaVW7aOTdS8kkGb7MgMZPYAsp9KGTh+Izfi/w0JZROZZFVgEbgwjJIyuoI8qk2DAEcjyqf8A+O9g/JTic5DPvFQMPoCNHA14au1/StBiYFkVkcXVgVYHmCLEVT7D3uGxJjl8ySoqpLceZ4s2UOOIkMZ10scgtxtVMq8Wdy4NfTWx7ex8+RrQlfctFNeqtGzzlr8j2j4Pj3uKkZykCysEjRQWa9jkW9xq7FQADyr9YxuKWGNpHNlQFjzOnIDmTwArI7D2dK2WTEgIQWkEQOa0jksXc8yL2CjQcdTa1NsHPCRCdsK1mXwI8mzDhdm7pmZmGQm7ZrMZEOVeQUHQAaaVZeGT5D8ajeL5/JHHzdwfux+Yn4XyD1qd4fiyx/GrfPCMW17FpXPEsQjEcQpI9Aa6UNSFyFgcUkGFgLGw3cYAAJLEoLKqgXZj0AvXVIcTOL/4ZOpyvNbrbVI/XN8BUDZWHZooSjhZcPmi865h5fIbqCDewUg359667ShAXNiZHnJNkhFlRmPBEjX2ierlrcbgCvB1Rork1Ym55ax8fr5HqMyksrg7R7Sw2F+aw/zsrNdlBZ2cgXfNJYrvMqkhWIvawtVvGsOJVZMqSA6glQTpy1FwQeXKqBmGBTfTBWxDA7uNSFjiUasBpoi8Xktc6Ae6tc4HkgiTESypBNNIFMeRt3KZHyxKyAsyS2IBcHn5rgabcMtYezKcmwFU3iRgwih5ySoSPqRMJHJ7eUD7wHOpm0doiCPM4uxsFRdWdzwROuvPkNTaq3A4VszTTEGZ9Db2Y1HCKPsOJPFjr0AV1moVMH6vj5lkY9zJ1YqM2xs1v5v9VQn9Sa2pNYbYz76dpBwd2cfAnyn8oFUdAi3fKXkl+5R1FpVJe02QpSleyMAUpSgBSlKAFc8RAsisji6sCrDqCLEV0pQBVbKxDAmCUkyxgWY/xU4LKOROlmA4H4i8rHYUTIVJKnQqw4qwN1de4IBptHACYDUq66pItsyHqL6EdQdCONQv2k0OmJWw5TICYz9oC5jP2vL9ajPkxmE8+8stk7UzndTWScDUcBIP5kV+KnpxU6HkTayOFBLEADiToB8TVGyxYhR7Ei8Rwb1HSuQ2NCNSl7a+dmcC3MByQK5hj8dXtutz5LifljqV/wANGcyk/wAZx7Lj/LXiCfaNiNALzJ5ljUs5CqouSdAAOZqBjtuwQ6Z8z8kTzN+mijuxA71RTb7HMM4yxg3WMai44NIfeI5DgO51ozgVsscn3SPERbGTmQggGyoDxVAbi/RmJufQcq2UEeVQByqLs3Z4iHfmanUJCk5ZYpSldIFYz/Jp850imID9El9lX+DjKp7qvU16GJ3eIld4pZJBZcMqoxTKVBY57ZEYvmBLEEBRbvOnhV1KuAysCGU6gg8Qarop5MJ5XzywD2ZAC0kY+jIB5nUfTFz1HE15/qOhnXa9TTHL81+6/c1tHqouKqm8ehwgg3ksk2JYFIbGVvdzrZ0gjHHdx3VjpdnYdLDq0D4nEYeSZbEyZo4yf3UcYLgn/MZxGW6WA5G8jD4KGZt4khdC+8yB7x7wADeWHPQaE2uL2vrUrG4RnKOkhjdL2YBW0YWIIYW6H0+IOOtck4xefWXv+X/DS8PZnOP57ESSnVY/mYvSxlcdyxC//X3NT6j4TDLDGFBNhclm4kk3Zm5XJJNU21PFCLdMPaWThfXdofrN7x+qtz1tSklZq7n2JvP6EnKNccyY8XbTyJuEPzkosbcUjOjN2J1A768q8eG8DlXNa3IDtUHZOyXkYySksWN2Y8WP9gOQHCtSiBRYV7HpuhWlqw+XyYOr1Piy24PVKUrSExSlKAFKUoAUpSgBQilKAK3E7Cgc3Mag9QLH8RURvC8J6kdCSf6mlK5hEu5+pIw2wYo+C/2qyiiCjQWr5Su4OZbOlKUoOClKUAKUpQBX4rY0TtmylX+mjNG3qUIJqK+y5houLnA6Eq36spP60pVE9NTY8zgn8C2N1kdlJkZ/Dxk/eyvJ2d2YflJy/pVjhNjRx8r2pSp11QgsRSXuIyslLlliBavtKVYQFKUoAUpSgD/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8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0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2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6" name="Picture 14" descr="http://4.bp.blogspot.com/-OThgZUQT9o4/UF0DTQDBQ3I/AAAAAAAAAc4/58-IaRijLFk/s400/Photo+Sep+21,+4+15+29+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15" y="2393315"/>
            <a:ext cx="3810000" cy="41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</a:rPr>
              <a:t>SETTING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776" y="1616074"/>
            <a:ext cx="5334000" cy="364172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Setting may be revealed by descriptions of scenery, weather, rooms, furniture, modes of transportation, clothing, customs, or dialects.</a:t>
            </a:r>
            <a:endParaRPr lang="en-US" sz="3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" descr="data:image/jpeg;base64,/9j/4AAQSkZJRgABAQAAAQABAAD/2wCEAAkGBxQQEhUUExQWFhUXGBoYFhcYGBgYGhgbFhgWFxgUFR0aHCggGholGxUVIjIhJiorLi4uGiAzODMsNygtLisBCgoKDg0OGxAQGywkHyYuLy8wNC80NDQ3NCwvLDQvLC8sLCwsLCw0LCwsLCwsLCwsNCwsLCwsLCwsLCwsLCwsLP/AABEIAKYAywMBIgACEQEDEQH/xAAcAAEAAwEBAQEBAAAAAAAAAAAABAUGAwIBBwj/xABBEAACAQIDBgMDCQYGAgMAAAABAgMAEQQSIQUTMUFRYQYigTJCcRQjUmJygpGSoRUzQ1OxwTRjorLC0Qckc4Oz/8QAGgEAAgMBAQAAAAAAAAAAAAAAAAQCAwUBBv/EADERAAICAQMCAwUHBQAAAAAAAAABAgMRBCExBRITQVFhcYHR8BQiMqGxweEGI2KR8f/aAAwDAQACEQMRAD8A/QKUpT5lClKUAKUpQApSlAClKjY/FiJc1ixJCoi+07Hgq/8AfAC5OgrjaSyzp7xeKSJc0jBV0FzzJ0AHUk8ANajpNPL+6hCL9KYlfUIoLH1K1J2bsrK2+mIeblzWIH3Ir8O7cW+FgLSsq7XybxWXKtLkpv2biTxxMQ7Lhzb1vMSf0ry2Hxac4Jh2DwN6XMgP4ipuK2iQ+6iQyy2DFQQoQG4BkY6LexsNSbHSub4+aIZpsPZObRPvco5llyK1vgDVK1N/Of0LVQ2spbEKHay593IrRSHgjixa3EoeDDUcCbVYA10xWGixUQDBZI2AZSNe6uhHA8wRWd3r4KVYpSXjf91IeduKPyzga9xryNPafWKx9stmUSr9C+pXlGBFxXqnioUpSgBSlKAFKUoAUpSgBSlKAFKUoAUpSgBSlKAFQ9mx76d5T7MXzUQ+sQDLJ34hB0yt1qZXPwyP/Vibm43h+MhLn/dSHULHGtRXmW1rzLOo+PxiwRtI/AchqWJ0VFHNiSABzJqRXz5KjsrMoLISUJ90kWJHe2l+5rIissYrh3yUTOo8iXizCN2+fxctx5M9wkKE6XypbNyVfrAjr8paFN/BMZo11kQuJQVGrmNhciQDW17G1tL3HXaOHQ4vIQrrLHndGAOVoSAkn3s5GvNBbnXlYlTFAqAN7C2ewABMLplY97SsL/CmTXjFJYO2CtFOY0IMUy76K3AG4Eqr9U5kcd2au+29nDEwvGTYkXRvouNVb0NtOYuKrdkEbvADnu3K/YCAD+sdaCqJ7SyjL1CxPYyPhfHl1yuLMNCOhGjL6EGr+ssRusdMBw3l/wA6I/8AVjWpFegpn3wTEprDFKUqwgKUpQApSlAClKUAKUpQAqJidoxxtkLXci4jUF3I6hFBa3e1MHC+N1RjHh/5i+3NY6iI+7Hyz8T7tuNaDAYCOBcsSBQdTbix6seLHuayNX1aFT7ILuf5DdWlclmWxQiaU6rhpiOpyL+jPevEmMZBeSCdB1yZwO53ZYgVqqVnLrV+d0vr4jH2SHtMzhMbHMM0bq46qQfQ9D2qRUrauwYsQc2scvKWOwftm5OOzXrPJjZMPKIMTbMRdHFwsgHErfgRcXW+lxxBvWto+pV6h9r2l9cCtumlDdbot65+Gf8ACwjmq5D8UJQ/qtewb1G2TLuppIDoHvNF3BsJUHdWs3wftU+oQbgpehXW/Iua6w1yqv21OYkWXXLHIrPqfYvlcm3EBWLfdrIjyNUy7ZplfBi1jWad9M0j5iBckIxjjRRxJ8oAXqe9R5sNJI5jY5Zp0G8AP+HwwJuoPJ2uwzc26hKuItggSh95miDmVIso0dtcxa/mUEswFtC3E2FuGOUYqV4VAEQsMS/OUgaYcW4gA+bscvM2Yyluac7FGOWfdkqJXM40jyiLDry3am5kH2yB91F61bUAtUTa2PXDQvK2oUaDmzHRUHcmw9aXbcmZMpOUssx+JfPjpSP5gH5ERT+oNasVk/DOGZnzNq1yzEcMzElrdrk1psbi0hQu5sBp1JJ0CqBqzE6ADU16GmPZBIXnu9jvXLEYpIxd3VB1Zgv9TVcIZp9XYwx8o0I3jD/Mf3fsrr9blUrDbJhQ3WJc30iMzH4sbk1JzGYaOT3k8HhNt4ZjYYiAnoJUP/KpwYHhX2TCZhZkzDoRcfhVZJsOIXMd4W6xHLr1K+yfUVxWZJS0PoyzpVGdpSYZguJsUYhVmUWUk6BXHuMTpxIP6VdRyBhcG9TTTE51yg8SPVKUrpAVDxMXyiRcMCQrAvMRyjBAy35F28vwD9KmV68NRXbES83kyA/VhGUD8zSH71IdSvdNDa5ewxpod09y7RQAAAAALADQADgBX2om0ceIQBYu7m0ca+057dAObHQVQ+JEeGDe4oiWVyEhw4JECsQT57WaWwBJLaHLoFrzGn0k7vvcL1NRvGxb4jb+FjJD4iEEcRvFuPiL3Fd8FtSCfSKaOQjiEdWI+IBuK/IMbtaKOVYZJHklcjyLoov0RbIg7WvWrx+yZMIqSsN/HoWifzNb/KYnNHIOVjY8DxuGVoYNZTePXGx15Rv6rtv7JXFwmMnK3tRv9Bx7LfDkRzBIqOokw6LLEz4nCsoYKbtMikAhozxlW3unzdCeFWuGxCyorowZGF1YG4IPMUrdRZpppv4MimpIxHhzaDMCkgyupKsONmU2Yd9Rx51Z4/CbwDK2R0OaN7XysOo5qRcEcwTVPt1NxtByODqkvq2ZG/WO/rWhU3Feu01ivpUn5oyrY9k9j5sraglujjdzKPPHfl9ND7yHr6GxqxIvoeFVGMwSS2zDVTdWBsynqpGoqOs+Kh0umIXlm+bkHxKgq/5VpC7QSTzDdHVNMlpsbIMsc88cfKNWXKB9FSyllHYHTlap2EwyxIEQWUevHUkk6kk3JJ41Tv4jZfaws3oUI/3VFn8SztpFhrHrK3D7qXv8Lil/Aulthljm3yzSYnEJEheRgqKLszGwA71htp498fKAoIiU+RTcFj/NccugXlqTqdOrbMnxTBsQ5axuBbKinqq/3Nz3q+wOAWIacetP6bR9j7p8lcppcDZ2EESW586h7OX5Q4xDeyLjDryC8DN9puXRbdTXbb12i3Y0MrLFcaEK5+cI75A9T1UAAAWA0A6AcBT0vQY0deczZ9qMRbEwN9WRfxCt/wAak1GkAOIgHQyN+CW/vVF34GaK5NDEazWx/wB0CPeZ2/M7H+9aWKs1sYWhQdLg+jMDS+l5Z2XJJxECyKyOoZWBDKdQQeINZzBStg59w5JQjNEx1ut7FSebKbA9ip51p6o/F0F4RIOMTq33WIR/0a/pTnG4vfWpwLxTevtV+xMRnjF+I0qwq4x2K7eFRaFh0ml/Vyf6EVxrxsKXd4iaI8JAJo+5ACSqPhaNvv1k9ZrctPleTGtJLE8EiOYYbGM8/sT5UimPCM6D5M30Qzaq3vE2OuW8H/yUhvhH9wPIh7M6AqT+Rh94da0k8KupV1DKwsykXBB4giqPHbIk3TQj5/Dt/CkYrJHbUGGXnY6gNqDbzW0rL02sg6vCs29GaGMSyj+cvFiS4bHPIbgls6NyI5WPbh6Vv/DXinF42N3xPliVQFJ0Btcs2vIAce9XWM2ViI7KYJJhyLxEsOmbdB1LdxYdhUzZOxJpCrS4dyqm4hI3SEjUb5n82Th5VT4nlTUrsw7G0l65X5El2p9xudgSjD7PhaYiMLEGYtplB1APcAgW9KjeH4m+dlymOOVg8cRFiunmkYe6zk3K8rdSa6ps55HEmJcSMpukai0UZHBgDq7/AFm6aBasqS12tjavDhx6kIxxuzBeN2vjEHMQrf70klv9pq7w/sj4VlsXP8qxkjjVcwRT9WPy3/NnPrWsQWFeg6fW4aeKfoZupeZs+0pSnRc+EUCjpX2lAClKUAV20/3uG/8Akb8d29qsKrtutkRJeUUiu3ZD5Hb0VifSrGq5cmpo3/bwKiwebFqP5cLE/GVgq+to5K8rE+ImaMMyRxhTIV0Z2e5EYPuqFFyRqcwsRrXXw9gBCJjZwXlY+csWypaNAC2uWy5h9onnSd9qw4odissv4qzWzFy72Pmk0gP3jvF/0yLV+slUmN2QJcXnvKueGxaNmUK8bWVj7pYrIfaBuEHSqKbOxkpJkmqzxOB8jxV+G4l//NtakYKRw0kUhBeJgMwFs6soZHtyNiQbc1NQPF01sMyc5SI7dQxu/wDoDVoJprKKpPCZz8Ltowq/ql8Mx2UnqauqujwYcuRUXHwMwV4yBLGc0ZPAngUb6rAkH435VKpXJwU4uMuGcTaeUWOydpLiUzLcEHK6N7UbDijjr34EEEaGptZbEYQ597E+7mAtmtdWA1CSrpnXjzBFzYi9SovEmTTExOn14w0sZ7+UZ1HxHrXlNX0u2l5gsxNSrURmt9mX9KrIfEWEf2cVAeo3qXHxBNx61xxHirBpf/2I2I92Nt635Y7kVnqqbeMMvyi5rLeMtv7tTh4m+eceYr/CQ6Zj0ci+UevKoO0vFk03kwqGMHjK4Bf7iagHu17dDUbZWwrHM9ySbm5uWJ4lidSa1tD0ucpKdqwvQXu1CisLk9+GtmiNQbWAACjoBwAq/r4q20Ffa9MlgzG8ilKV04KUpQApSlAHmWMMpVhcEEEHgQRYg+lVuyJihOHkPnjHkJ/iR8FcdSPZbuL8xVpUTaGBEwGpV1N0dbZkPa+hB4EHQioyWS+i7w5ewrdsxY5GdsC8SmTIW3ovqmZbDTmpXX6nfSVgNoY2NQcUkUvX5OGVlHXK5IfnwI7A14G1TD5cUAnSUA7lu5P8M9m06E1aI4YXBBHUail5Uxlya0Jp7xZxbbqkDdxTux4KYZIgPtNKqqPQmqba0212YbhsIiki4KuzKOdy2jc+AWtBUXH7RigF5XVegJ8zHoqjVj2AqEdPBck3JvkYWJw8skhXM5XhwCoiqOPUhm+9blWVx2L+WTgobxJ5Y7e8SfPL3GgA7An3q6bQ2hLjTu0UpCfaB9uTs30U6jieduBvNj7KEQueP9KvjHyXAhqb1jtiTsFBu0C13pSrjOFKUoAV8Ir7SgCLPs+N/aQH0rmuyoh7orptDHCEDQszaIi+056C/AdSdBzqEuz3l82Ja/SJCRGPtHQyH46dq5gsjFs6PtDDQnKZIww90MC35Rr+lff2/h+cqr3YMo/FgBUvDwLGLIqqOigAfpXS9dwyfhI8wYhJBdGVh1Ugj9K61WYrY8TnMAY3+nGcjfpo3wYEVE/aEuFYLiLMhNlmAsLngsg91j14HtoKOOSMq2uC+pXmOQMLjhXqgqFKUoAUpVa+NeVimHCnKbPK192p+iACDIw5gEAczyqq6+umHfY8IsrrlZLtisllXFsUgNi6g9Cw/wC64R7DQ6zM8zc858vwCLZAPS/c1KTZkIFhFGB0yL/1WDZ/UVaeIQb97x8zRj0uTX3pH24YciOfOqyXYEJ1QGM8fm2ZPXykVKl2FAeEeQ/SjJjP4oRUKYYjDDMCcTEOOg3yjmbKLSD4AHsaY03XNPc+2a7X7eP9kLNBbXvB5OcuwS2hnmI6GR/+6+YbwzGpzcSeJ4k/EnWrTAY5JlDIwIPSpNbKSEZWTezZww+EWP2RXelKkVilKUAKUpQArniJ1jRnc2VQWYnkALk10qs20M5ii5PIC32YwZD8RdVHrQdisvB52Vh2JM8oIkkGin+GnFYh0PNup7AWkY7HxwgF2sToqgFmY9EVQWY/AVy2ztWPCpnci50RbgF242BOg6knQC5NYtPFF5LYaJsXipOLC6oLe5HfURrfjoDxJ1vVVtvZst2aVFHiPd4X1wa/9queGGmt1JiB/Avf8bV8/bOb2IJ2I43QRgdryEX+7cVmMTgdtsua8S893EUDfD5xSP8AXVbgF2zMxVd8uU2YyLFGoPS5TzfdBqnxbvQc+zUf5fkbr9tqtt8kkIPvOAU9XQkL961WE0SyKVYBlYWIOoINYnET7Wwal54osREAc5T2lHU5QNOPBD6U2B4ww6sAGyROR5H/AITHgUPAxHsfKex0nC6We2xFN2mil3Vt+5lrs2dsJMcO5JWwaNjqSh0FzzKnQ+h51pwb1nvFsPkjlHFHAv8AVkspHwvkPoKtdkT54wavWzwZdkfMm0pSulRW7QdpXGHQlbrmlYcUjJIAB5M5BAPIBjyFS5pdwI44oixNwqKVWwQXOrEDpXHw+MyNLzmcvf6o8sYHbIo07nrUvHYMSgeZkZTmR0IDKbWuLgg6Egggg14fqGsWo1X3/wACeP5PR6WjwqtuWczjZBxws4PYRt+qyEV8OKmPDCS27tCD+G8NR22tiYpVj8mJNizrHGUdU4CRiZClydAthm1twNXWD2tDMPLILj2lbyOp6OrWZT2Iq+vQaece+OWix2SzgrGhnxByFGw8fvszIZCPoRZGYLfmxNxyF9R4xWA+RXkhU7j+LELnJbjNEOOg1ZRxtca3vo65YmdYkZ3IVVBZmPAAC5JpmOkqVbrxszjbzkxG14BhmGKgPzTkGUD2btwmW3AG4DcuB63vcHiRIoYVF2Zg86TKyZYJSd3E3FUdbOD9EMSSF925+AqPC0zITE5uVJQk8yhK39bX9aa6NqW+6hvPbw/Z/Bm9QpSxYlyailKVvGWKUpQApSlACqvG/wCKw/TJN+PzNv0zVaVW7aOTdS8kkGb7MgMZPYAsp9KGTh+Izfi/w0JZROZZFVgEbgwjJIyuoI8qk2DAEcjyqf8A+O9g/JTic5DPvFQMPoCNHA14au1/StBiYFkVkcXVgVYHmCLEVT7D3uGxJjl8ySoqpLceZ4s2UOOIkMZ10scgtxtVMq8Wdy4NfTWx7ex8+RrQlfctFNeqtGzzlr8j2j4Pj3uKkZykCysEjRQWa9jkW9xq7FQADyr9YxuKWGNpHNlQFjzOnIDmTwArI7D2dK2WTEgIQWkEQOa0jksXc8yL2CjQcdTa1NsHPCRCdsK1mXwI8mzDhdm7pmZmGQm7ZrMZEOVeQUHQAaaVZeGT5D8ajeL5/JHHzdwfux+Yn4XyD1qd4fiyx/GrfPCMW17FpXPEsQjEcQpI9Aa6UNSFyFgcUkGFgLGw3cYAAJLEoLKqgXZj0AvXVIcTOL/4ZOpyvNbrbVI/XN8BUDZWHZooSjhZcPmi865h5fIbqCDewUg359667ShAXNiZHnJNkhFlRmPBEjX2ierlrcbgCvB1Rork1Ym55ax8fr5HqMyksrg7R7Sw2F+aw/zsrNdlBZ2cgXfNJYrvMqkhWIvawtVvGsOJVZMqSA6glQTpy1FwQeXKqBmGBTfTBWxDA7uNSFjiUasBpoi8Xktc6Ae6tc4HkgiTESypBNNIFMeRt3KZHyxKyAsyS2IBcHn5rgabcMtYezKcmwFU3iRgwih5ySoSPqRMJHJ7eUD7wHOpm0doiCPM4uxsFRdWdzwROuvPkNTaq3A4VszTTEGZ9Db2Y1HCKPsOJPFjr0AV1moVMH6vj5lkY9zJ1YqM2xs1v5v9VQn9Sa2pNYbYz76dpBwd2cfAnyn8oFUdAi3fKXkl+5R1FpVJe02QpSleyMAUpSgBSlKAFc8RAsisji6sCrDqCLEV0pQBVbKxDAmCUkyxgWY/xU4LKOROlmA4H4i8rHYUTIVJKnQqw4qwN1de4IBptHACYDUq66pItsyHqL6EdQdCONQv2k0OmJWw5TICYz9oC5jP2vL9ajPkxmE8+8stk7UzndTWScDUcBIP5kV+KnpxU6HkTayOFBLEADiToB8TVGyxYhR7Ei8Rwb1HSuQ2NCNSl7a+dmcC3MByQK5hj8dXtutz5LifljqV/wANGcyk/wAZx7Lj/LXiCfaNiNALzJ5ljUs5CqouSdAAOZqBjtuwQ6Z8z8kTzN+mijuxA71RTb7HMM4yxg3WMai44NIfeI5DgO51ozgVsscn3SPERbGTmQggGyoDxVAbi/RmJufQcq2UEeVQByqLs3Z4iHfmanUJCk5ZYpSldIFYz/Jp850imID9El9lX+DjKp7qvU16GJ3eIld4pZJBZcMqoxTKVBY57ZEYvmBLEEBRbvOnhV1KuAysCGU6gg8Qarop5MJ5XzywD2ZAC0kY+jIB5nUfTFz1HE15/qOhnXa9TTHL81+6/c1tHqouKqm8ehwgg3ksk2JYFIbGVvdzrZ0gjHHdx3VjpdnYdLDq0D4nEYeSZbEyZo4yf3UcYLgn/MZxGW6WA5G8jD4KGZt4khdC+8yB7x7wADeWHPQaE2uL2vrUrG4RnKOkhjdL2YBW0YWIIYW6H0+IOOtck4xefWXv+X/DS8PZnOP57ESSnVY/mYvSxlcdyxC//X3NT6j4TDLDGFBNhclm4kk3Zm5XJJNU21PFCLdMPaWThfXdofrN7x+qtz1tSklZq7n2JvP6EnKNccyY8XbTyJuEPzkosbcUjOjN2J1A768q8eG8DlXNa3IDtUHZOyXkYySksWN2Y8WP9gOQHCtSiBRYV7HpuhWlqw+XyYOr1Piy24PVKUrSExSlKAFKUoAUpSgBQilKAK3E7Cgc3Mag9QLH8RURvC8J6kdCSf6mlK5hEu5+pIw2wYo+C/2qyiiCjQWr5Su4OZbOlKUoOClKUAKUpQBX4rY0TtmylX+mjNG3qUIJqK+y5houLnA6Eq36spP60pVE9NTY8zgn8C2N1kdlJkZ/Dxk/eyvJ2d2YflJy/pVjhNjRx8r2pSp11QgsRSXuIyslLlliBavtKVYQFKUoAUpSgD/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4" descr="data:image/jpeg;base64,/9j/4AAQSkZJRgABAQAAAQABAAD/2wCEAAkGBxQQEhUUExQWFhUXGBoYFhcYGBgYGhgbFhgWFxgUFR0aHCggGholGxUVIjIhJiorLi4uGiAzODMsNygtLisBCgoKDg0OGxAQGywkHyYuLy8wNC80NDQ3NCwvLDQvLC8sLCwsLCw0LCwsLCwsLCwsNCwsLCwsLCwsLCwsLCwsLP/AABEIAKYAywMBIgACEQEDEQH/xAAcAAEAAwEBAQEBAAAAAAAAAAAABAUGAwIBBwj/xABBEAACAQIDBgMDCQYGAgMAAAABAgMAEQQSIQUTMUFRYQYigTJCcRQjUmJygpGSoRUzQ1OxwTRjorLC0Qckc4Oz/8QAGgEAAgMBAQAAAAAAAAAAAAAAAAQCAwUBBv/EADERAAICAQMCAwUHBQAAAAAAAAABAgMRBCExBRITQVFhcYHR8BQiMqGxweEGI2KR8f/aAAwDAQACEQMRAD8A/QKUpT5lClKUAKUpQApSlAClKjY/FiJc1ixJCoi+07Hgq/8AfAC5OgrjaSyzp7xeKSJc0jBV0FzzJ0AHUk8ANajpNPL+6hCL9KYlfUIoLH1K1J2bsrK2+mIeblzWIH3Ir8O7cW+FgLSsq7XybxWXKtLkpv2biTxxMQ7Lhzb1vMSf0ry2Hxac4Jh2DwN6XMgP4ipuK2iQ+6iQyy2DFQQoQG4BkY6LexsNSbHSub4+aIZpsPZObRPvco5llyK1vgDVK1N/Of0LVQ2spbEKHay593IrRSHgjixa3EoeDDUcCbVYA10xWGixUQDBZI2AZSNe6uhHA8wRWd3r4KVYpSXjf91IeduKPyzga9xryNPafWKx9stmUSr9C+pXlGBFxXqnioUpSgBSlKAFKUoAUpSgBSlKAFKUoAUpSgBSlKAFQ9mx76d5T7MXzUQ+sQDLJ34hB0yt1qZXPwyP/Vibm43h+MhLn/dSHULHGtRXmW1rzLOo+PxiwRtI/AchqWJ0VFHNiSABzJqRXz5KjsrMoLISUJ90kWJHe2l+5rIissYrh3yUTOo8iXizCN2+fxctx5M9wkKE6XypbNyVfrAjr8paFN/BMZo11kQuJQVGrmNhciQDW17G1tL3HXaOHQ4vIQrrLHndGAOVoSAkn3s5GvNBbnXlYlTFAqAN7C2ewABMLplY97SsL/CmTXjFJYO2CtFOY0IMUy76K3AG4Eqr9U5kcd2au+29nDEwvGTYkXRvouNVb0NtOYuKrdkEbvADnu3K/YCAD+sdaCqJ7SyjL1CxPYyPhfHl1yuLMNCOhGjL6EGr+ssRusdMBw3l/wA6I/8AVjWpFegpn3wTEprDFKUqwgKUpQApSlAClKUAKUpQAqJidoxxtkLXci4jUF3I6hFBa3e1MHC+N1RjHh/5i+3NY6iI+7Hyz8T7tuNaDAYCOBcsSBQdTbix6seLHuayNX1aFT7ILuf5DdWlclmWxQiaU6rhpiOpyL+jPevEmMZBeSCdB1yZwO53ZYgVqqVnLrV+d0vr4jH2SHtMzhMbHMM0bq46qQfQ9D2qRUrauwYsQc2scvKWOwftm5OOzXrPJjZMPKIMTbMRdHFwsgHErfgRcXW+lxxBvWto+pV6h9r2l9cCtumlDdbot65+Gf8ACwjmq5D8UJQ/qtewb1G2TLuppIDoHvNF3BsJUHdWs3wftU+oQbgpehXW/Iua6w1yqv21OYkWXXLHIrPqfYvlcm3EBWLfdrIjyNUy7ZplfBi1jWad9M0j5iBckIxjjRRxJ8oAXqe9R5sNJI5jY5Zp0G8AP+HwwJuoPJ2uwzc26hKuItggSh95miDmVIso0dtcxa/mUEswFtC3E2FuGOUYqV4VAEQsMS/OUgaYcW4gA+bscvM2Yyluac7FGOWfdkqJXM40jyiLDry3am5kH2yB91F61bUAtUTa2PXDQvK2oUaDmzHRUHcmw9aXbcmZMpOUssx+JfPjpSP5gH5ERT+oNasVk/DOGZnzNq1yzEcMzElrdrk1psbi0hQu5sBp1JJ0CqBqzE6ADU16GmPZBIXnu9jvXLEYpIxd3VB1Zgv9TVcIZp9XYwx8o0I3jD/Mf3fsrr9blUrDbJhQ3WJc30iMzH4sbk1JzGYaOT3k8HhNt4ZjYYiAnoJUP/KpwYHhX2TCZhZkzDoRcfhVZJsOIXMd4W6xHLr1K+yfUVxWZJS0PoyzpVGdpSYZguJsUYhVmUWUk6BXHuMTpxIP6VdRyBhcG9TTTE51yg8SPVKUrpAVDxMXyiRcMCQrAvMRyjBAy35F28vwD9KmV68NRXbES83kyA/VhGUD8zSH71IdSvdNDa5ewxpod09y7RQAAAAALADQADgBX2om0ceIQBYu7m0ca+057dAObHQVQ+JEeGDe4oiWVyEhw4JECsQT57WaWwBJLaHLoFrzGn0k7vvcL1NRvGxb4jb+FjJD4iEEcRvFuPiL3Fd8FtSCfSKaOQjiEdWI+IBuK/IMbtaKOVYZJHklcjyLoov0RbIg7WvWrx+yZMIqSsN/HoWifzNb/KYnNHIOVjY8DxuGVoYNZTePXGx15Rv6rtv7JXFwmMnK3tRv9Bx7LfDkRzBIqOokw6LLEz4nCsoYKbtMikAhozxlW3unzdCeFWuGxCyorowZGF1YG4IPMUrdRZpppv4MimpIxHhzaDMCkgyupKsONmU2Yd9Rx51Z4/CbwDK2R0OaN7XysOo5qRcEcwTVPt1NxtByODqkvq2ZG/WO/rWhU3Feu01ivpUn5oyrY9k9j5sraglujjdzKPPHfl9ND7yHr6GxqxIvoeFVGMwSS2zDVTdWBsynqpGoqOs+Kh0umIXlm+bkHxKgq/5VpC7QSTzDdHVNMlpsbIMsc88cfKNWXKB9FSyllHYHTlap2EwyxIEQWUevHUkk6kk3JJ41Tv4jZfaws3oUI/3VFn8SztpFhrHrK3D7qXv8Lil/Aulthljm3yzSYnEJEheRgqKLszGwA71htp498fKAoIiU+RTcFj/NccugXlqTqdOrbMnxTBsQ5axuBbKinqq/3Nz3q+wOAWIacetP6bR9j7p8lcppcDZ2EESW586h7OX5Q4xDeyLjDryC8DN9puXRbdTXbb12i3Y0MrLFcaEK5+cI75A9T1UAAAWA0A6AcBT0vQY0deczZ9qMRbEwN9WRfxCt/wAak1GkAOIgHQyN+CW/vVF34GaK5NDEazWx/wB0CPeZ2/M7H+9aWKs1sYWhQdLg+jMDS+l5Z2XJJxECyKyOoZWBDKdQQeINZzBStg59w5JQjNEx1ut7FSebKbA9ip51p6o/F0F4RIOMTq33WIR/0a/pTnG4vfWpwLxTevtV+xMRnjF+I0qwq4x2K7eFRaFh0ml/Vyf6EVxrxsKXd4iaI8JAJo+5ACSqPhaNvv1k9ZrctPleTGtJLE8EiOYYbGM8/sT5UimPCM6D5M30Qzaq3vE2OuW8H/yUhvhH9wPIh7M6AqT+Rh94da0k8KupV1DKwsykXBB4giqPHbIk3TQj5/Dt/CkYrJHbUGGXnY6gNqDbzW0rL02sg6vCs29GaGMSyj+cvFiS4bHPIbgls6NyI5WPbh6Vv/DXinF42N3xPliVQFJ0Btcs2vIAce9XWM2ViI7KYJJhyLxEsOmbdB1LdxYdhUzZOxJpCrS4dyqm4hI3SEjUb5n82Th5VT4nlTUrsw7G0l65X5El2p9xudgSjD7PhaYiMLEGYtplB1APcAgW9KjeH4m+dlymOOVg8cRFiunmkYe6zk3K8rdSa6ps55HEmJcSMpukai0UZHBgDq7/AFm6aBasqS12tjavDhx6kIxxuzBeN2vjEHMQrf70klv9pq7w/sj4VlsXP8qxkjjVcwRT9WPy3/NnPrWsQWFeg6fW4aeKfoZupeZs+0pSnRc+EUCjpX2lAClKUAV20/3uG/8Akb8d29qsKrtutkRJeUUiu3ZD5Hb0VifSrGq5cmpo3/bwKiwebFqP5cLE/GVgq+to5K8rE+ImaMMyRxhTIV0Z2e5EYPuqFFyRqcwsRrXXw9gBCJjZwXlY+csWypaNAC2uWy5h9onnSd9qw4odissv4qzWzFy72Pmk0gP3jvF/0yLV+slUmN2QJcXnvKueGxaNmUK8bWVj7pYrIfaBuEHSqKbOxkpJkmqzxOB8jxV+G4l//NtakYKRw0kUhBeJgMwFs6soZHtyNiQbc1NQPF01sMyc5SI7dQxu/wDoDVoJprKKpPCZz8Ltowq/ql8Mx2UnqauqujwYcuRUXHwMwV4yBLGc0ZPAngUb6rAkH435VKpXJwU4uMuGcTaeUWOydpLiUzLcEHK6N7UbDijjr34EEEaGptZbEYQ597E+7mAtmtdWA1CSrpnXjzBFzYi9SovEmTTExOn14w0sZ7+UZ1HxHrXlNX0u2l5gsxNSrURmt9mX9KrIfEWEf2cVAeo3qXHxBNx61xxHirBpf/2I2I92Nt635Y7kVnqqbeMMvyi5rLeMtv7tTh4m+eceYr/CQ6Zj0ci+UevKoO0vFk03kwqGMHjK4Bf7iagHu17dDUbZWwrHM9ySbm5uWJ4lidSa1tD0ucpKdqwvQXu1CisLk9+GtmiNQbWAACjoBwAq/r4q20Ffa9MlgzG8ilKV04KUpQApSlAHmWMMpVhcEEEHgQRYg+lVuyJihOHkPnjHkJ/iR8FcdSPZbuL8xVpUTaGBEwGpV1N0dbZkPa+hB4EHQioyWS+i7w5ewrdsxY5GdsC8SmTIW3ovqmZbDTmpXX6nfSVgNoY2NQcUkUvX5OGVlHXK5IfnwI7A14G1TD5cUAnSUA7lu5P8M9m06E1aI4YXBBHUail5Uxlya0Jp7xZxbbqkDdxTux4KYZIgPtNKqqPQmqba0212YbhsIiki4KuzKOdy2jc+AWtBUXH7RigF5XVegJ8zHoqjVj2AqEdPBck3JvkYWJw8skhXM5XhwCoiqOPUhm+9blWVx2L+WTgobxJ5Y7e8SfPL3GgA7An3q6bQ2hLjTu0UpCfaB9uTs30U6jieduBvNj7KEQueP9KvjHyXAhqb1jtiTsFBu0C13pSrjOFKUoAV8Ir7SgCLPs+N/aQH0rmuyoh7orptDHCEDQszaIi+056C/AdSdBzqEuz3l82Ja/SJCRGPtHQyH46dq5gsjFs6PtDDQnKZIww90MC35Rr+lff2/h+cqr3YMo/FgBUvDwLGLIqqOigAfpXS9dwyfhI8wYhJBdGVh1Ugj9K61WYrY8TnMAY3+nGcjfpo3wYEVE/aEuFYLiLMhNlmAsLngsg91j14HtoKOOSMq2uC+pXmOQMLjhXqgqFKUoAUpVa+NeVimHCnKbPK192p+iACDIw5gEAczyqq6+umHfY8IsrrlZLtisllXFsUgNi6g9Cw/wC64R7DQ6zM8zc858vwCLZAPS/c1KTZkIFhFGB0yL/1WDZ/UVaeIQb97x8zRj0uTX3pH24YciOfOqyXYEJ1QGM8fm2ZPXykVKl2FAeEeQ/SjJjP4oRUKYYjDDMCcTEOOg3yjmbKLSD4AHsaY03XNPc+2a7X7eP9kLNBbXvB5OcuwS2hnmI6GR/+6+YbwzGpzcSeJ4k/EnWrTAY5JlDIwIPSpNbKSEZWTezZww+EWP2RXelKkVilKUAKUpQArniJ1jRnc2VQWYnkALk10qs20M5ii5PIC32YwZD8RdVHrQdisvB52Vh2JM8oIkkGin+GnFYh0PNup7AWkY7HxwgF2sToqgFmY9EVQWY/AVy2ztWPCpnci50RbgF242BOg6knQC5NYtPFF5LYaJsXipOLC6oLe5HfURrfjoDxJ1vVVtvZst2aVFHiPd4X1wa/9queGGmt1JiB/Avf8bV8/bOb2IJ2I43QRgdryEX+7cVmMTgdtsua8S893EUDfD5xSP8AXVbgF2zMxVd8uU2YyLFGoPS5TzfdBqnxbvQc+zUf5fkbr9tqtt8kkIPvOAU9XQkL961WE0SyKVYBlYWIOoINYnET7Wwal54osREAc5T2lHU5QNOPBD6U2B4ww6sAGyROR5H/AITHgUPAxHsfKex0nC6We2xFN2mil3Vt+5lrs2dsJMcO5JWwaNjqSh0FzzKnQ+h51pwb1nvFsPkjlHFHAv8AVkspHwvkPoKtdkT54wavWzwZdkfMm0pSulRW7QdpXGHQlbrmlYcUjJIAB5M5BAPIBjyFS5pdwI44oixNwqKVWwQXOrEDpXHw+MyNLzmcvf6o8sYHbIo07nrUvHYMSgeZkZTmR0IDKbWuLgg6Egggg14fqGsWo1X3/wACeP5PR6WjwqtuWczjZBxws4PYRt+qyEV8OKmPDCS27tCD+G8NR22tiYpVj8mJNizrHGUdU4CRiZClydAthm1twNXWD2tDMPLILj2lbyOp6OrWZT2Iq+vQaece+OWix2SzgrGhnxByFGw8fvszIZCPoRZGYLfmxNxyF9R4xWA+RXkhU7j+LELnJbjNEOOg1ZRxtca3vo65YmdYkZ3IVVBZmPAAC5JpmOkqVbrxszjbzkxG14BhmGKgPzTkGUD2btwmW3AG4DcuB63vcHiRIoYVF2Zg86TKyZYJSd3E3FUdbOD9EMSSF925+AqPC0zITE5uVJQk8yhK39bX9aa6NqW+6hvPbw/Z/Bm9QpSxYlyailKVvGWKUpQApSlACqvG/wCKw/TJN+PzNv0zVaVW7aOTdS8kkGb7MgMZPYAsp9KGTh+Izfi/w0JZROZZFVgEbgwjJIyuoI8qk2DAEcjyqf8A+O9g/JTic5DPvFQMPoCNHA14au1/StBiYFkVkcXVgVYHmCLEVT7D3uGxJjl8ySoqpLceZ4s2UOOIkMZ10scgtxtVMq8Wdy4NfTWx7ex8+RrQlfctFNeqtGzzlr8j2j4Pj3uKkZykCysEjRQWa9jkW9xq7FQADyr9YxuKWGNpHNlQFjzOnIDmTwArI7D2dK2WTEgIQWkEQOa0jksXc8yL2CjQcdTa1NsHPCRCdsK1mXwI8mzDhdm7pmZmGQm7ZrMZEOVeQUHQAaaVZeGT5D8ajeL5/JHHzdwfux+Yn4XyD1qd4fiyx/GrfPCMW17FpXPEsQjEcQpI9Aa6UNSFyFgcUkGFgLGw3cYAAJLEoLKqgXZj0AvXVIcTOL/4ZOpyvNbrbVI/XN8BUDZWHZooSjhZcPmi865h5fIbqCDewUg359667ShAXNiZHnJNkhFlRmPBEjX2ierlrcbgCvB1Rork1Ym55ax8fr5HqMyksrg7R7Sw2F+aw/zsrNdlBZ2cgXfNJYrvMqkhWIvawtVvGsOJVZMqSA6glQTpy1FwQeXKqBmGBTfTBWxDA7uNSFjiUasBpoi8Xktc6Ae6tc4HkgiTESypBNNIFMeRt3KZHyxKyAsyS2IBcHn5rgabcMtYezKcmwFU3iRgwih5ySoSPqRMJHJ7eUD7wHOpm0doiCPM4uxsFRdWdzwROuvPkNTaq3A4VszTTEGZ9Db2Y1HCKPsOJPFjr0AV1moVMH6vj5lkY9zJ1YqM2xs1v5v9VQn9Sa2pNYbYz76dpBwd2cfAnyn8oFUdAi3fKXkl+5R1FpVJe02QpSleyMAUpSgBSlKAFc8RAsisji6sCrDqCLEV0pQBVbKxDAmCUkyxgWY/xU4LKOROlmA4H4i8rHYUTIVJKnQqw4qwN1de4IBptHACYDUq66pItsyHqL6EdQdCONQv2k0OmJWw5TICYz9oC5jP2vL9ajPkxmE8+8stk7UzndTWScDUcBIP5kV+KnpxU6HkTayOFBLEADiToB8TVGyxYhR7Ei8Rwb1HSuQ2NCNSl7a+dmcC3MByQK5hj8dXtutz5LifljqV/wANGcyk/wAZx7Lj/LXiCfaNiNALzJ5ljUs5CqouSdAAOZqBjtuwQ6Z8z8kTzN+mijuxA71RTb7HMM4yxg3WMai44NIfeI5DgO51ozgVsscn3SPERbGTmQggGyoDxVAbi/RmJufQcq2UEeVQByqLs3Z4iHfmanUJCk5ZYpSldIFYz/Jp850imID9El9lX+DjKp7qvU16GJ3eIld4pZJBZcMqoxTKVBY57ZEYvmBLEEBRbvOnhV1KuAysCGU6gg8Qarop5MJ5XzywD2ZAC0kY+jIB5nUfTFz1HE15/qOhnXa9TTHL81+6/c1tHqouKqm8ehwgg3ksk2JYFIbGVvdzrZ0gjHHdx3VjpdnYdLDq0D4nEYeSZbEyZo4yf3UcYLgn/MZxGW6WA5G8jD4KGZt4khdC+8yB7x7wADeWHPQaE2uL2vrUrG4RnKOkhjdL2YBW0YWIIYW6H0+IOOtck4xefWXv+X/DS8PZnOP57ESSnVY/mYvSxlcdyxC//X3NT6j4TDLDGFBNhclm4kk3Zm5XJJNU21PFCLdMPaWThfXdofrN7x+qtz1tSklZq7n2JvP6EnKNccyY8XbTyJuEPzkosbcUjOjN2J1A768q8eG8DlXNa3IDtUHZOyXkYySksWN2Y8WP9gOQHCtSiBRYV7HpuhWlqw+XyYOr1Piy24PVKUrSExSlKAFKUoAUpSgBQilKAK3E7Cgc3Mag9QLH8RURvC8J6kdCSf6mlK5hEu5+pIw2wYo+C/2qyiiCjQWr5Su4OZbOlKUoOClKUAKUpQBX4rY0TtmylX+mjNG3qUIJqK+y5houLnA6Eq36spP60pVE9NTY8zgn8C2N1kdlJkZ/Dxk/eyvJ2d2YflJy/pVjhNjRx8r2pSp11QgsRSXuIyslLlliBavtKVYQFKUoAUpSgD/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8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0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2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2" name="Picture 6" descr="http://t0.gstatic.com/images?q=tbn:ANd9GcTcHZJBqLFgh_ZETaS6hcluoveo3Uq0CTWRm0Nyu3BpiKGr0WSQIkDHtAd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" y="2312987"/>
            <a:ext cx="2171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8" descr="data:image/jpeg;base64,/9j/4AAQSkZJRgABAQAAAQABAAD/2wCEAAkGBxQTEhUUExQUFhUUFxgXGBcYGBccHBcXFxwYFxUYFR4YHCggGBwlHBUXITEhJSkrLi4uFx8zODMsNygtLisBCgoKDg0OGxAQGywmHyYsLCwsLDA0NC8sLCwsLCwsLCwsLDQsLCwsLCwsLCwsLCwsLCwsLCwsLCwsLCwsLCwsLP/AABEIAMIBAwMBIgACEQEDEQH/xAAbAAACAgMBAAAAAAAAAAAAAAAEBQMGAAIHAf/EAEsQAAIAAwUCCwMJBQYFBQAAAAECAAMRBAUSITFBUQYTIjJhcYGRobHBI3LRQlJigpKisuHwFBUzQ9IHJFPC4vE0VGNzkxY1RIOj/8QAGQEAAwEBAQAAAAAAAAAAAAAAAQIDBAAF/8QALREAAgIBAgUDAwUAAwAAAAAAAAECEQMhMQQSE0FRFCJhI3HhMoGh0fBCUrH/2gAMAwEAAhEDEQA/AEZtMxecGHvL8RGy3lvA/XbFvVnpqfrI3oSI9WwhgWZJdKGhA1I61EeNHMes8aKsl4LtBH66aQRLtaHbTrB9IZSbnlTDQqBySajLMHTKFky6ZVTRivX+cP1ReimTl12Mp6j8Y9pAD3MfkzAf11xELDOXSnYf9oZZLO6A0wxhliFonT11ViN9K+VY8/fFOcBXu84PODosYGSI0aTEMq9UOoI/XTSCVtKHRh4/7QeZHdOXgiGIaEiN1tjjpiYCumfVn5RG6xwNUSJee8GJ5d5DfC5pcQTJcdQbH4t3TG/7f0xVWBGhI6jG6ITrnHcp3MWU3oBqwjz97jpP66YSS5UEy5cdyncwy/ex2L3mM/eEw6UHZ8YFlrBCrApHWzDMc6se+nlHnFRMqwQlmY6K3cY44CEmPeKEFvLA5zIvvOg8zEBnpWgdSegg92+OTA0zQIIzDE2GNeLO6GEZAwjQrBf7O26Pf2NobUUAKxGwhoLvMei6zBpgErCIZmEasg62Fe7WLB+5zuiG0XCrUxjKuo1gS0VjRSbplcM2X/iL3P8A0xkXIcErGNVmV978oyI9T5L9KPgKR4mmN7M9o76wCjROG5PbHnxKtAN26jqaPbVZwxBNQabIhss3lD6w8II40ilATlSoK+rVh7djJAk67lpke8D8o8l2UImW2mcFu1djDsJ/DWIcWRU1pUGtCMqjeIdNpahPLvlHi2oSOWxr3GNWNcjRvelnzBaJ7A1FcbnPcQIxLK9OafPyg8zSOigQXZKcMxlSqgHNajOnUIWWG5ZbqScanEwBU1yHQQYtFlkEIwIO3XqhfdEmqzNMph8RB52NWoBN4PgCqzqdExaeVPKBnsU5SKMjgmgoxzOmQYU1MW5JIplUZbGI9YhtVkBQEaqynuZSYHUHoq8+RPTnyH6wK/ggM2pa0NQd35RfWsxarKaa7W17yPCA51lIRnY1IKgZg0rt5oho5XYsscWtio4JZ/mEfV/1RMkuUP5p+yP6o6LYp9JaVrmi6BfGsE4wd/cnwi3U+TPyr/qcz4yXscn6o/qiJ7eoNArN4fGOlWm0UBAAqBuX0hfZ7Pid8yDRaU3wjyjxxx3aKbJae3MkP1lW/KDku+2n5Cp0ni+rbUxaRKJGZ8W9CIxZVFPWN/zhvJiXVsryJdhJJ4P2orimWmXLBNOe+o90AQTJ4Hq2cy0u/uSi3iSYstnPsyKnInaQdm0RGVBrWrdZJ8zDdRd0SfNrTEN48FbNLlOwa0MyrUBqKO7DXZFYvC51RiFJFDtzi9XlLAkTNByDl36RV71blN1wepqMo6b2ZwekFaY2JDdw3Ui1rYF3RR/3mVChQDlt3jXzh9Y7+mMgoVBGRyrF+vGO5n9POTtD0WRd0bCzDdCJ7ymn+Z3CkB2i2TCD7R9Du+ED1MeyG9HLuy1cRGjBRtUdoisvWp5TfaMQsvX3kwr4r4GXB+WWWZNQfKHfANrtCEUVgTuhNxXQO6N7KnKHbE5cS2qHXCxjrY+LHyjI3xCMhAieW0TyeYej8oHC7YIlc1qRlTOexT7/AL2WX7P2gYgkMmHKtRTlMDs8YXsbQo51pH1cX4SYD4ZfxF38vwP5wxttzyRQoZWYBP8AdCtDTTIiPWw4ovGmY55ZKTSIUvScP5sz60ib/RB9ivtgfazkwbaqyn7wFIXyLuFefLH1Jy+U4Rc7hucCU0wWlBnSn7Za5Z7hOIPaIouHgweoktyvTuEwUkSplnYFiamalaUpShMT2LhMxIBs8lydqmX4UEeXrJJJpOlt12p2/HKaE73YTq0s/Wkt52cQPTxXcdZ34LfZeEdThNmmKWyrs86CN7nNGmj/AKg8QsUsXVTRVPUsn0Cw8uKdNE2j1wkAmqqKkFQMxMbZ0dsQy4KVplsea3VFzlDIRpOPsm6x5iMk7IidvZzM6c7wz9Iwo1tDKQuXbA94LWU4rqR5xPJbKILwIwN2ecFPUBJYz7KV7i+kHI0LbtNZUr3B4Ug8ONuUGT1J1oROKloHup6u3UInZhU9MB3Q/LPUIKGa0D1MasaIeseYjTjI9mH2RPX6ROAzQXZc1LVGvoI9QwLdkyqN1+gguXpD9kSkqbIb4QGTM9w+sU68cyf1si5XofZP7p9Yp1rGZ7PIQ4YfpEszTqr+vCPLDeuBubkdasn9UbWpeTpXnZQhwyQM5U7rLf6YtGCm3YeZxSLTOv5QSKJUEjN6aEj5sSWS8OND8wUX5LE611qBTSKtbBL42ZWU5ONs6kA5mHPBwLhm4UKckakmvOzFYGTEowugwyNyqxjfF4iUwBmItRoVZjtzyIha1/rhYrNJKgE0l0yxKK8pj86nbE/CdTxi4bNxxpzirGmZyyhYyz8D/wB0lpyRTkAVOJcjXXKp7IOLGuROv/ATk+ZqzH4Sr/iTuxZY9DFjuO0Y5aPnyq0LUqczrTKKsn7Vskyh9WUPWLPdOISkx0x1NaUoDU6UygZ4pRVLv8Axttuyws/TujIiJjImAFlNBFn0aAZLwZZjmYxp6hlsc94Vf8QnS0xftUHrDC9L9lSmCPjrhVsgKZgHfAfDRaT5Z/6nnhhFwoasyWd8mUfD8o9vhtcaPNzOpv8AYtFl4TyAcxN+yPjFxl/2j2JLOsuWZ9aVJMvUntjjwMbVyEX22Feu5c7ZwqksakvnvUwJ/wCqJMtg4GJlIIVkNCQRkaiKu5yEDW3Rev0MCK1DKWh0LhXKlS5oaWJYlzCkxCUr7OYMYAwjYDTsiHg/NUzGphoMOSoy8kknlVH0dnTAF6Ti1jshrQrJlrUnYuJR4Uj3gqxxtmDUbDXQNmYnlXsbKYZPnijoNnbKIXmUSZlqr+Rj2SdI1tJ5L9TeRjx0esMZMyILa/s36BGkh8qxDan9nM92OW51aBd0N7KX7p84LLQuuVvYp1N+KCpjZwZ7iRRsGzgO7WpMPV6xLxucLbHM9qafS9YMdhmhuraxM7eyb60L5RzbrMElvZt1N5QsdwyRLd2St1+kHocsoU2OaAGG/OGFlffHCTXc8tv8N/dPrFTn+g8hFwtwqje6YqSy6itdg/CsUQsdhNaxlrTM5wI8ybgFLevue0FB3U7oMt4y0rme2ArRY2wAmwKATk4NMR7Hp3RpxK2wTftRHPebxj0tSoMbcklhTM7hDG5y1JmKcJvJyoSaa7xAloumYzO37GGBZiH4xVqKnPNxBd02coHBkiVVa5OrYhn81jTb3x2VfTuvHb8nY379/wCfwbcKUBda2jiRTmgE1zOeXdCMyZWCZ/enfkivJPJGNMxU76Dth/wlSrKRZhOy5xrlnplCgh8D/wByVeSKcnnHEvJO/aeyOxP6a/peQT/W/wC2LBZ7NttEw9Sf6ouFzBRZ5eAkrnQkUJGI6xXV47/kZf8A44sdiDCSmNQhyqgFAKk5U2QOIftX3+DsW7+3yOXbOPIim6xkRONBZXy5Ddxgqzoy1qCKjbCJuEkjZJc/Ub1MaNwjSnJs5BG3Ao84l0n8g5rEXDrnof8AqL5flAlruKbaFkvLaWBxMteWzDMA7lO8R7wttnGorlStHUEHoBzygWVwqZFVEVMKigxYiaDStCKx6vCprGjz+IrndllsH9ntqnSi/GWUAEDnTtf/ABwKnAmcCV42zGnTN/zSwNsDyf7S7Ukvi1EkLWuSNWva/pCqdwxnsScWu5VjS/sRTXkaWzgs6UxTE+qCfWBJvBzEVUzVUHbhOR+1CmZwhnNq57kHksRm+Jjas3f8IWpDXFlqvCwAyZcoMRgAFaA82mgJ2+sSXBYQj8ksS4oKgClFfvJJG3fFQe8ph1Zu1m+MT2e9ygWgbEAatipWpJrodmUTnCfLSLY5wUk32OwimWTfc/riC0nkt2jUHYdxO+OVf+pJn0u2Y0ZZ+FE2WSVCkkfKxNTq5UYvRzNvq8fk6fZbUAKE6gbQNnTEtotCYGGJeUp+VXPYNI409+TCdEqeg+pMTs9pVBOK4V1DYR4VEP6KXlCeux/J2fg9aZAQCbOlrhLDCWAJzPdshjNt1h/x5X2ifJo4Ab9tGvGeCf0xr+/bR/it4D0iq4R1WhnfFRbu2d0tV4WOnItEsN1Nn0ZsfKElnvBEbG7AKRQGlak1pHJTfU8/zpn2j6Ro95TTrNmEe83xgPg2/A8eMSXdnZZN92fM8amf0H/rib9+2chlE1akEAYWGZB3kxxNbZM+e/2j8Y2Fqf57faMD0PyH1yfY7P8AvOTKf2zkA5iik1pvy0hgOGFjHy//AMv9McONsmNrMc9bMfMx7x7fObvMdHhK7gnxMZdjtVo4WWZlIVnqRQVSg+6g74X2A+zHUPIRynG4+U3RmYkl2maaLxsymzltl46QHwlvcMeJSVUXq8WFDnShNTu1MK5xk4Rxdtm4tocZAdBXXuEaXXKKoynUPofdGsSqs4yVrZJRQaADlfWpyu+FjGpNf0aHK4RZtaEl43/vjocbVXBkDU6EN6QXdWQme343k7iMOu+ChZ55xFZFldcRoWw4tTrlrEdjRgrYpKSuTlhpU667YXIvp7fwg45e+r/n8EPCiYca0n8XlzaE1zOeR7IUKy4X/vLHkjYeTylz17O2GvCRCXWln43k86hNMzllCzi3wv8A3QLkPknlcpcvXsgYl7F+Azfuf9sgAT/mm+yfjFosjKJEvCxYcnlHbmST5xWwr/8AJfdb4w/mMf2YVQIQh5Iyw0VqdsDOtF9/g7Fu/sNDfFkOrvXoBp+GMjn1pxYjhmUGWVTuG6PIt6b5MfXEbXrOP81++nlEf7W51dz1s3xgRGrBDymXnKR1gjzj0OSK7GDnb7njuTrWMjFqdAe6CJVhmtpLc/VMEAOY8EMZdxWk/wApu2JRwfmjnFF62EByQaYrpHqiH9n4KsyhuNUg6FcxuyO3MQwlcFZQBLzqBRViSow9ddO2EeWKKRxyZVCIwjZDFrHxbsrcoKxXrI0I7M+2IBZTof8AeDZ3KBhaZ7o0c1hl+zA78tOmBbRLVSBTXygpitC+WeUI6JwhKpdsgMaGapKileYRU9XLEU2y2WXXlqzDoYDzUxZL6aWqrLABEsAIDVqq4xkmpopAKCgGdeiOeoI2ijkxKUGGu2sOpNmE5sFFFAxFANQCaQNdtmQllmGmE1w/O1qOjUQXKlYIxt0HcBbglWy0GVNmTEARnUSwpaYVpVFLZA0JOhyB3QfbeCkteMeVMZpZVXlVpVVcHkzcucGV0OmaVhNaJU2yPLmy3wTFPJKnNWoQaVFCKGnbFmtVlC3S1oFVnTZxWY9STNBAY4q5akmuuu+EcuaPtY6jyupIqFllY5nJUkZkaaDbnrpFi/ZA3FAyhkrAlUlgE/Tota7szshTwSlE2haKrZNkxIHNOdRti0WaxFnWiE4Q1WDUpzaYl1YZig2ZdnS8AiU6ZKImMuErQkYSQSOgw2uu7A7yQxIWZMRMtQGYA6imlYXGXSYwIpQnkg18dvSYb3OaTpRJ/mSz3MNIEmNHudK4S/2XWaz2WdOSbPJlS2cBihFRnnRBFI4F8Gv2meyY8BCFw2HEBmo0qM+V2eXceHv/ALda6f4L+UcV4G3ybJNLhA/IZCC2GlSprWh+bpDZNAY22ie13abPNmyS2PA+HFpWqKchU01iWyXCpl/xZgbeKGvYYmnT/wBptLk0R5sxTxdSxHJVciq56eMN7AiYuKMyUsytBLxEMa6clhXMR5mbnUm4nrYXBwSkxL+4nxf8VMFRWuFde8RIthaWGxTmm1GVQBSnad8WSfdxViuJCw1Vakg7qgUr2wMLNR0qUOYqMS1Iru1PdEmsj0kv4RVSxJc0X/LE15XZMmviSbgAFCMNa5k11ygKZcs8ZceMz8z8+iH9kYuKhRn9Ja5EjOprEpkP80+B8oTnlH2+PgfljLUq6XPaNk4fZMF3ipSz4WapCsCd5wtWHDSH+a3cYW33KYSXqCBhbMgjUU9YKnKUkmK4qKdFSL/RHaBGQUJVNaR7HqWeOUy0WiXWiJUAggtrtqCFNKaZ6w0W/QQizZEt1WpIBZSxzoSQTSld2/rCabLzjdFjVRlOiWPhFZ5Vns5MkAzWKUXPCAaDMirGhXpMMrNf+O0TZIk4VlgEORqcqjdty6jFMuO/JUqThdsw5IAUk6DTLLbEk/hgleSjt1kARCUX2ReM0t2GcPSS0tsTBSpWgJAqDXQbaHwisy7K7IqiSKgk48BxNrSpJpTPwEHT+GE081EXvPwhdNv6e3y6dQAgxhKqYs3Buy4cHJcyXJKuCvtCVGXNKru0zB8Y9e7JJM0zXymgVDOABhNRTdnFDm26Y3Odz1sY1lDFopPjHdJ3djLMqqjo1gkq6WxpLKRLWUQVINCFwkV+osRcC2lTrRxTykmDEQWYsM8JJpQ1+SYh4D2pJUm0pMZVecqmWpIBYKWBOZyzG2C+A91vJtPGHCwLEjC2lVcUOX0o5+063I8t1glNNwFBLBmMowb1FaZ1J0hJwsuZZDGjlmTCWxKFqGyBGZ3iLrbbnLTXYtRuNZlpsJpTZmcoHk8H8JJmM01z8uYcwNwrCqdDuFnPbBOUnVO8fGHV9LLPFuWUVloOcBzQEoa+54xcpdzy2yKI3YCfERJ+7bPKpRZaGmfMXyzjuojukyj3TMKTEdEmMFNeSrH7xAXxgq4bjImzGaWaELhDGpBGuKhz2bTFsa8ZC5gYuqtMuloDmcIQK4E17fIARPJO00Vx4mnYo4U3K85ZYQIpWta5a064bz7pmPdPECmITgQK5EUXOvZAr3zOJyVKDUEJWuuWelCILk8JZwTCUQ51oB8DCQyRglFMaeJzk2Vy6eD86TMUvLRlGoGJuo806foxabPcjLhnjA3IcZl8aZAcwLR60OR6OiNrJfjsacQzEgkAYzWg2Chg0X5MAAaRMUbjXKvWkP1Uybw0c9tNw2l5jTFkBBXIKAqgAUFAaUiWRd02WyO8shQ6VOwcoRfRfUsCrK+/5PoRE0q95DGpLgZZAf6uiG6lg6VFu4a3zZ2u+0YZ0psUogBXUkk6BRXM9EcTlSHAyU57aafn5denTi93NmFwv84ywSN5GtYl4yyADi50otvnYsj0KBSHc+YSMOVFB4H2R3tSZTBTlVAOWHlGndD+8OBcybOM+U4YMa85VZBStXxU30qN0W66HYOSbVZ2WmSq1KZjZhG498WFJS4sS8UTTUYK99P1SClYknJPQ5HefBFpS8Zx0o0pzXq1d4yrlvg/gva1dws4JNdQwlzCKnMUIr87ce+OsWx2w+zpU7yIoplPKcutjxuXHLMkgVJNSuVSOk0gTguwYzvc5jeNzEzZjClMb5dFfONLvueZNNEZRkTXEQMhUx1i1XRJdWx2dQTgJpiXN1xNpuaBLDc9ms7Fkkkk64pjnoyrpAryHm8HNp13TkcLjxVAKskwlWBAIoQdc++NpsibShaYRtBYkdoJjoci4rOKgSzliZRjc0JNcK50Aqd0A3zZZKLQy6TDXIOxoNAWJOu2kBxW4yk9ihH63fGQ3a5usdZHxjIOgKZzSWpY7zBy2JsNaHug6VwWtA0dB9dvRYOXgpNYDHNFNtMTedIo8kfJDkl4KlxbGuRjOIPR+uqOky+C8jCFwKctSSCek0pEUzgPK+SZin6Jr5iF9REfoyOeCR190eMoGw16Yu9p4Dv8meB0Pl4g+kIZ9hMuaJVJcxzSnFsTirXIVWtctIeOSMthHCS3Ew6B4RMk4jUecOZctRzgq9bU9I9WdKJwqpmN81FLGGs6hjwRZHWerYCOKYgEVw0DnLFpmYFuuySlmridcDkFgCRQAsKEilNhy3iJ7NYrQScEkS6ihxtRqHYyJWZ92J04NvSsydT6KCn3mBI7VhHJLcdRb2R5b7Sst3Mi0TQoeiqJj0KbMzrs1zMR3dwhnAj28yYdiBFYn7pjHs9klc6jN9Jix7Rmp+yInF4THUJJkYV3kUB3UU5ZbxCOUaKRhKyzXfLmz5avMdpda1SlSKE0qBQCoptr0QYt0yhzgzU3mg7lofGAbjncVJwzZhdyxOeeVAAANwpDKXNmP/Dlkj5zZL3mPKy5ZczS2PWxYo8qbBb0sKcWQqKKV0FNRtOsY1nWWaKgHUBWmmbsSdm4xPaFIR8ToWOxa5ZHU7YmnjQ9fmYzuUu5dJAt82IIAw3LXPaQPjCUygxFQD10PpFtvxeR9Vf8sV+RL5Qg8wijaskWSBgoKChyGVOqDUVhoSOokRCUUlca4lzyqR1ZjMZwTIsso6LPX3J4NPq5mOWpzfKa/tE4fLf7TfGNLQXdWDUIwnVVrocwaVB6YIaxqNJtqT3pasO80iGcOS4FqVqA1Bl0Jy+jthla7itp9iC5bIlDiXFpqz5a6UYUhnNuySczJHWHmg+LmB7slMy+zMqtRyXcpUZ5g0Ig3i7QP/jhv+3Olt3ZiHjLJWjJTjC9SD902c6pNXLZMGVPeQxHOuiUACjzRszwt/TE7mZ8uzWpcteLJH3SY8S9ZIymF0O5pcxfNYfqZUT5MbEdmmuZmBWIXEVDVINATmQNvRWHZu+f8m0LTcWmjyUwnsTrxpeopjY10FKmLNZpyMMmU9RBgvPKwywxARIto5s0Hqcf5wI1428QciTr8qUerRodouUaTIK4iRN4kKTfV4qDWUxFMzxVfFRlCBuFgBJbi66jlUqTtGfXFqtz+zf3W8jHIb5ciYo5H8Mc4IRqfnikaMOR5JUyWSHJG0W48K1+YPt/nGRQDaKfIs//AIpXoIyNfTMvVZ0Vp4XnOopsqGp2ZxKl7pULmx6BQd5+EaybllABXd39xQo72r+GGNmkSU5khK73rMP3jh8I86WWCNqxS8C9bfMdikqUCwNMgznw+EGrdVpNC5EsV+UwTvVeV4QyFtcimIgfNGQ7lyiNh0xN5vCKLD5YvNxy6e0nO/Qi0+8/9Mc1tUqtsVCSBxgAYUDAVyoaUqNa0jq0yOW39ybUp6R+JhF+FyScnfglxGOKiq8ju0fu6zlkVONdSymqliGViprj9nqP8OGEm+meUokWKaRvYoko9S0wHspDW+LtlHjHEtCwxuMhqat4xzf97Tp2TTmUAaLyR1cn1jbGTkjK4qJZ7beVq/mvZ5A3M+JuwCte6EtptstudMn2g7hyE8c/uxFYrLKGoxE7/hlDASl+SKRKU0v9X5Lwg5f6/wACxrQy5y5UuUN9MTd7egEFcH5jG2SS7M+IOMyTzkdRTtIjy1yDSPLtytNlP0kHexHrBi1JHTi4s6Fc9oRAxYLXYxUseoClPLrgmdbC289LnLsVfUmFNm2wYp0jx8rqR62NaWTEDiwTTOtaADyiZ9F6vUxFh9jvzIieavJT3YR7DLcKvZuQARqinyhJJXlDrhteR5K/9tfSFkscteuOvUCWh5N+TEUyWCTUbo9nHTrjVjmY7scjEl0zBK9R+EbTySpxMWIBoSSezOPV0EY68huo+sdFnNBNzLkMq5DXrMHTJ5GqL2Fx5NTwgO5uaOr/ADGJppzgOTQjjbN0vMLsmr7rj1U+ceW3hJMA9nNmneJlCB1Z0PdARNYBtArFYZJbCvFF7kl3zOVjbCxqxIYAgnPUbYbrNkuKmy2bbo2A92MQosyClf1qY9UA93xgqbVglBMcpZJGyzzV/wC3NPoDGkyVJH8y2S+s1/ERClpQ2Rq81xzXYdRMHqWI8XyH2mz4kbDbmphNQ8oGo3ckmOdX1YJk6aDKRmCy1rTZUtSsXmczFGLMScIzJ6z6wJwWl+0m1+ZKH4jGnh8nutGfiIeymc5a7Zw/lP8AZMZHcURKfnGRv6rMHTFEtMomOFRVmAG8mnnAtnum1P8AxZkuQN1eV3CrRuLtsiN7Rpk991cIPQNWMeTyryerzA8290rRauegfGCpVntcwVWUET57kKOwvQQzS08UPZypVnGxmoG7K4ph7BAFqtIc1Zps09HIX7T4nPYBHVFHW2AXhdZH8W0YjkMKaGvcD2VigcI5eGctNFNB1BtsX+ZUHmqKg7CTlQjlNUmKNwvTNW+k/oYtwsvqUT4lfTOi1xIv0paeKCOZ8G7r41mUDmgfCOjXbMrJknfLXw5PpFe4OTVlTpgNAKEdxjTzuMXRCONSkrNk4KkZ1ERPckxQaA+cP7RfijmjtMLv2+bONEVmHRkO+MvNkkaqhHYrFvmMowkZwPd83FPswGvGIO+YKecXZeDWPOefqr6sfhB9lumVJFJUtV3nVj1sc/GLxzRgvkjLFOb+AdVpXr+MEIY1nS6frojUNSPOy6s9HH+kMlD2R96CZ4yTq9BC6zTvZN73wgmdeyy6AZtQdlQNuzsoYXlsLdBl4S2ogANcAyANd8LZQOMVBHWIAtPCUFqGalfm5Gmpzrqak6mDbNeqnItl20+6SPCGljrUVSBrS3n6x6wzPTGlqpXIgiozFejfDJLsLCoYV3UJH2lBECtBrSBE0iZRyG6j5GCBdz0oAG91lJ7q1jS0SiqMGBU0ORBGwwitPULaextdB5I6h+KNprax7dK8gdQ/FGrDWFkwUCwNO1gymsDMsNF6nUZZ1yj1R5CJZacgdQiJB6eUG9AUetELwUVyiF1gIDN7RL9k53L/AJR8YF4Nc+f/APWPu/nE14zsMpwNtR90QJwXmZ2jIZTFHXRFOffG3hlv/vBi4jb9yyhoyB8cextMYoFtUmgDzD9I4F+ymZ7TBEqfMGQIQbpYC95GZ7TC6Q8FCZHmSk+x6SSC5cpR1nbHrvQ5RAJsatM3xHV7joy1vWnX6RT+F68ge/5qfhFpnzNKb4rHCsez7VPmPWNfC6TRHiNcbLRwdmVskg/RI+8fjCOXcc7jpjY1lozsRXlEgknIDTtIhhwQm1scv6LMPwn1hhMfONsnTZkirojst2SlzILne+fhpDiTMHV0QqDxj2xUFWYADaTQRmkmzTFpDwuIGmTgIRzb4Y8xcvnPUD6q85vAdMK7Zas6PWa55qHQHLMIOSPrYj0x0cDe+hzzJbFh/alm0CGoqBiFcOe47adFYYmXJkisw4j0jLsXU9tOqKenGSBxzucZ5IFTRVOwdOUKLZerucqnpMK8HNL27FY5qj7iz3twlGgHJGgy2aUyoB1CKparbNtBKywaN839ZwVd9yvNOJ64f1s+MWix2BJYoi0O/wD2iqjDH8sm5TyabIqsjgXPw4sSg/N2xG112iVnhPWPyi+I7UzzicIWGS09Y5529wLClsc8l3lNXI1I3HPzgyzX6y7x1EjzqPCLZarsRudKU9lO7b4wtn8GZRPJLIenMfrthObHLdD/AFEe2XhSxFGYkfSAb9d0MGvhZqlThqRSoy86ZZ7Iiun+zmdOIYMgl7WNQT0LSteuGlp/s9deardavWvY3wiOSEew0M6unVhV1qioCxyplTPMEnOmyDfYNsX6rMp7mxCKrP4O2iVmCwH0lI8R8Ih/aLUmoxjrDfiFYgo14KtqWtstsy65Z0Zx2K34TXwhReFjMs61FNaEdhxAUMKBfrLz0K9jL8RBC8IUdcLM3gfhHOPwMvuGypfswOgRqkr08hEgvGRhGBhUZUPJ8TDOz3sAKBWC7lKsviGhVHzodKT7IVzJcDTGh9Mt0lteL7VK+Kt6RE9lkNoCPdmKfCYF84PT8MTqeUVm/wBuQfeI8hEHBVSRaDvnt4JLEE8J5ZVQGFKvXZoWNNDujfgLLxS5nTPmnuIHpG3hlozLxT0Q0EgxkOSijKMjSYrKnhDHSp8fCJp12TFXEBXo2js2wXJtapzFA6dTHnHFjU1PXEp44yKQyyiKS+ecaO+cO3lq/OFfPsMAWm6jrLavQcj2HQ+EZpYmtjVHPF7gM98u7zEJOFArLPV5MPjDa0VWoYEEDQwqv01lnqbyrDYVU0Nl1gwrgPM/uxG6YfEflDG12tUPKNCdBqT1AZmKrwateCTMxTCiB1BwrViSGpQ50GR+T2wbLtZq3EyCcWkxyVr0tWrOPrDqj0ZQtuzBHJSSQxe0TG0GAb2zbsUGg7T2QHNtEqWau5Z9leU/1RovYBGgu+a/8WcQPmyxQd+2DrHYpcrmIAd5zPedIm3GOw6Upbg8vjpmYHEqflNm5HQNnhDGwWRJfN1OrHNj1mNmcUqTATWtnNJS4vpmuEfHsiTbloWVRDrysgnJgqBmD3R7YrgEvp7j/tGlkspTlMxdjqa0A91aU9emD5VpIOWUTk3FVFlYpPVolSVh2UieWh/3/KNpNuByZQfAxOJiHMEjoiLb7ldCMLnu7KiPONI0Cnq/ONmYHeP10RGgHXACFJajkKGu6msWm6eD5NHnAU1CbfrfD/aAeD1us8rnoyv848ofVpmO6vXFqst4ypnMmKx3Vz7tYeMEZM+aa0S/cJRQBQZCNqxpijKxSzBR4yg6wFPuaQ/Olr1gU8oOjwmBS7jKUlsyu2rgjJbmll8fPOElu4BA6cW3WKHwrF8rGpeE6cS8eIyLucxtXAAgZKD1Ma/eyiu2m4ZspqBiKbG+MdsahiGdIVhmAesQOV9mXjxL7o4oz2lRnVh11Hc0DPerLk6UO+hWvdHXrVcUhv5YHVl5QkvDgnLIJDUAqTUVy2wleUXWazmtpvZXoDiyNaYq+lYe8BbbKVcBmIGxuxUsK8pidKxVr1u0tMZpeh0BIGmWXYIr94XNNBrhY11yr5Rvw441uY+IyN9js9onnEYyOFBZoy5Ypsqwj2NHR+TL1Pg6zKOUTKxrrGRkZ2VRNLY74LU5RkZExiO8EBkzKgGi5Vzp1bopF58w9R/DGRkD/ki0P0ME4GrVZ1d6f5ofLGRkaM36mQxbIxY3OsZGRIsJrca2iWpzWlcJ0r1aRZLKKKIyMhc+yHw7slmxLI1jIyIdi63JsMQSTygNkexkdE6QaPjEbHOMjIUZGysYJswrrn1xkZHdjmH3TaXE1FDsFxDkgmndpF5SMjIYw5zYRqsZGQxA8WPGjIyCw9zRY0mGMjID2KLchcwo4QsRIm0J0HmI9jIn3Lw3Ob21RTSE8xiKUNNYyMjRAaW56rnee+MjIyHRM//Z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2" name="AutoShape 10" descr="data:image/jpeg;base64,/9j/4AAQSkZJRgABAQAAAQABAAD/2wCEAAkGBxQTEhUUExQUFhUUFxgXGBcYGBccHBcXFxwYFxUYFR4YHCggGBwlHBUXITEhJSkrLi4uFx8zODMsNygtLisBCgoKDg0OGxAQGywmHyYsLCwsLDA0NC8sLCwsLCwsLCwsLDQsLCwsLCwsLCwsLCwsLCwsLCwsLCwsLCwsLCwsLP/AABEIAMIBAwMBIgACEQEDEQH/xAAbAAACAgMBAAAAAAAAAAAAAAAEBQMGAAIHAf/EAEsQAAIAAwUCCwMJBQYFBQAAAAECAAMRBAUSITFBUQYTIjJhcYGRobHBI3LRQlJigpKisuHwFBUzQ9IHJFPC4vE0VGNzkxY1RIOj/8QAGQEAAwEBAQAAAAAAAAAAAAAAAQIDBAAF/8QALREAAgIBAgUDAwUAAwAAAAAAAAECEQMhMQQSE0FRFCJhI3HhMoGh0fBCUrH/2gAMAwEAAhEDEQA/AEZtMxecGHvL8RGy3lvA/XbFvVnpqfrI3oSI9WwhgWZJdKGhA1I61EeNHMes8aKsl4LtBH66aQRLtaHbTrB9IZSbnlTDQqBySajLMHTKFky6ZVTRivX+cP1ReimTl12Mp6j8Y9pAD3MfkzAf11xELDOXSnYf9oZZLO6A0wxhliFonT11ViN9K+VY8/fFOcBXu84PODosYGSI0aTEMq9UOoI/XTSCVtKHRh4/7QeZHdOXgiGIaEiN1tjjpiYCumfVn5RG6xwNUSJee8GJ5d5DfC5pcQTJcdQbH4t3TG/7f0xVWBGhI6jG6ITrnHcp3MWU3oBqwjz97jpP66YSS5UEy5cdyncwy/ex2L3mM/eEw6UHZ8YFlrBCrApHWzDMc6se+nlHnFRMqwQlmY6K3cY44CEmPeKEFvLA5zIvvOg8zEBnpWgdSegg92+OTA0zQIIzDE2GNeLO6GEZAwjQrBf7O26Pf2NobUUAKxGwhoLvMei6zBpgErCIZmEasg62Fe7WLB+5zuiG0XCrUxjKuo1gS0VjRSbplcM2X/iL3P8A0xkXIcErGNVmV978oyI9T5L9KPgKR4mmN7M9o76wCjROG5PbHnxKtAN26jqaPbVZwxBNQabIhss3lD6w8II40ilATlSoK+rVh7djJAk67lpke8D8o8l2UImW2mcFu1djDsJ/DWIcWRU1pUGtCMqjeIdNpahPLvlHi2oSOWxr3GNWNcjRvelnzBaJ7A1FcbnPcQIxLK9OafPyg8zSOigQXZKcMxlSqgHNajOnUIWWG5ZbqScanEwBU1yHQQYtFlkEIwIO3XqhfdEmqzNMph8RB52NWoBN4PgCqzqdExaeVPKBnsU5SKMjgmgoxzOmQYU1MW5JIplUZbGI9YhtVkBQEaqynuZSYHUHoq8+RPTnyH6wK/ggM2pa0NQd35RfWsxarKaa7W17yPCA51lIRnY1IKgZg0rt5oho5XYsscWtio4JZ/mEfV/1RMkuUP5p+yP6o6LYp9JaVrmi6BfGsE4wd/cnwi3U+TPyr/qcz4yXscn6o/qiJ7eoNArN4fGOlWm0UBAAqBuX0hfZ7Pid8yDRaU3wjyjxxx3aKbJae3MkP1lW/KDku+2n5Cp0ni+rbUxaRKJGZ8W9CIxZVFPWN/zhvJiXVsryJdhJJ4P2orimWmXLBNOe+o90AQTJ4Hq2cy0u/uSi3iSYstnPsyKnInaQdm0RGVBrWrdZJ8zDdRd0SfNrTEN48FbNLlOwa0MyrUBqKO7DXZFYvC51RiFJFDtzi9XlLAkTNByDl36RV71blN1wepqMo6b2ZwekFaY2JDdw3Ui1rYF3RR/3mVChQDlt3jXzh9Y7+mMgoVBGRyrF+vGO5n9POTtD0WRd0bCzDdCJ7ymn+Z3CkB2i2TCD7R9Du+ED1MeyG9HLuy1cRGjBRtUdoisvWp5TfaMQsvX3kwr4r4GXB+WWWZNQfKHfANrtCEUVgTuhNxXQO6N7KnKHbE5cS2qHXCxjrY+LHyjI3xCMhAieW0TyeYej8oHC7YIlc1qRlTOexT7/AL2WX7P2gYgkMmHKtRTlMDs8YXsbQo51pH1cX4SYD4ZfxF38vwP5wxttzyRQoZWYBP8AdCtDTTIiPWw4ovGmY55ZKTSIUvScP5sz60ib/RB9ivtgfazkwbaqyn7wFIXyLuFefLH1Jy+U4Rc7hucCU0wWlBnSn7Za5Z7hOIPaIouHgweoktyvTuEwUkSplnYFiamalaUpShMT2LhMxIBs8lydqmX4UEeXrJJJpOlt12p2/HKaE73YTq0s/Wkt52cQPTxXcdZ34LfZeEdThNmmKWyrs86CN7nNGmj/AKg8QsUsXVTRVPUsn0Cw8uKdNE2j1wkAmqqKkFQMxMbZ0dsQy4KVplsea3VFzlDIRpOPsm6x5iMk7IidvZzM6c7wz9Iwo1tDKQuXbA94LWU4rqR5xPJbKILwIwN2ecFPUBJYz7KV7i+kHI0LbtNZUr3B4Ug8ONuUGT1J1oROKloHup6u3UInZhU9MB3Q/LPUIKGa0D1MasaIeseYjTjI9mH2RPX6ROAzQXZc1LVGvoI9QwLdkyqN1+gguXpD9kSkqbIb4QGTM9w+sU68cyf1si5XofZP7p9Yp1rGZ7PIQ4YfpEszTqr+vCPLDeuBubkdasn9UbWpeTpXnZQhwyQM5U7rLf6YtGCm3YeZxSLTOv5QSKJUEjN6aEj5sSWS8OND8wUX5LE611qBTSKtbBL42ZWU5ONs6kA5mHPBwLhm4UKckakmvOzFYGTEowugwyNyqxjfF4iUwBmItRoVZjtzyIha1/rhYrNJKgE0l0yxKK8pj86nbE/CdTxi4bNxxpzirGmZyyhYyz8D/wB0lpyRTkAVOJcjXXKp7IOLGuROv/ATk+ZqzH4Sr/iTuxZY9DFjuO0Y5aPnyq0LUqczrTKKsn7Vskyh9WUPWLPdOISkx0x1NaUoDU6UygZ4pRVLv8Axttuyws/TujIiJjImAFlNBFn0aAZLwZZjmYxp6hlsc94Vf8QnS0xftUHrDC9L9lSmCPjrhVsgKZgHfAfDRaT5Z/6nnhhFwoasyWd8mUfD8o9vhtcaPNzOpv8AYtFl4TyAcxN+yPjFxl/2j2JLOsuWZ9aVJMvUntjjwMbVyEX22Feu5c7ZwqksakvnvUwJ/wCqJMtg4GJlIIVkNCQRkaiKu5yEDW3Rev0MCK1DKWh0LhXKlS5oaWJYlzCkxCUr7OYMYAwjYDTsiHg/NUzGphoMOSoy8kknlVH0dnTAF6Ti1jshrQrJlrUnYuJR4Uj3gqxxtmDUbDXQNmYnlXsbKYZPnijoNnbKIXmUSZlqr+Rj2SdI1tJ5L9TeRjx0esMZMyILa/s36BGkh8qxDan9nM92OW51aBd0N7KX7p84LLQuuVvYp1N+KCpjZwZ7iRRsGzgO7WpMPV6xLxucLbHM9qafS9YMdhmhuraxM7eyb60L5RzbrMElvZt1N5QsdwyRLd2St1+kHocsoU2OaAGG/OGFlffHCTXc8tv8N/dPrFTn+g8hFwtwqje6YqSy6itdg/CsUQsdhNaxlrTM5wI8ybgFLevue0FB3U7oMt4y0rme2ArRY2wAmwKATk4NMR7Hp3RpxK2wTftRHPebxj0tSoMbcklhTM7hDG5y1JmKcJvJyoSaa7xAloumYzO37GGBZiH4xVqKnPNxBd02coHBkiVVa5OrYhn81jTb3x2VfTuvHb8nY379/wCfwbcKUBda2jiRTmgE1zOeXdCMyZWCZ/enfkivJPJGNMxU76Dth/wlSrKRZhOy5xrlnplCgh8D/wByVeSKcnnHEvJO/aeyOxP6a/peQT/W/wC2LBZ7NttEw9Sf6ouFzBRZ5eAkrnQkUJGI6xXV47/kZf8A44sdiDCSmNQhyqgFAKk5U2QOIftX3+DsW7+3yOXbOPIim6xkRONBZXy5Ddxgqzoy1qCKjbCJuEkjZJc/Ub1MaNwjSnJs5BG3Ao84l0n8g5rEXDrnof8AqL5flAlruKbaFkvLaWBxMteWzDMA7lO8R7wttnGorlStHUEHoBzygWVwqZFVEVMKigxYiaDStCKx6vCprGjz+IrndllsH9ntqnSi/GWUAEDnTtf/ABwKnAmcCV42zGnTN/zSwNsDyf7S7Ukvi1EkLWuSNWva/pCqdwxnsScWu5VjS/sRTXkaWzgs6UxTE+qCfWBJvBzEVUzVUHbhOR+1CmZwhnNq57kHksRm+Jjas3f8IWpDXFlqvCwAyZcoMRgAFaA82mgJ2+sSXBYQj8ksS4oKgClFfvJJG3fFQe8ph1Zu1m+MT2e9ygWgbEAatipWpJrodmUTnCfLSLY5wUk32OwimWTfc/riC0nkt2jUHYdxO+OVf+pJn0u2Y0ZZ+FE2WSVCkkfKxNTq5UYvRzNvq8fk6fZbUAKE6gbQNnTEtotCYGGJeUp+VXPYNI409+TCdEqeg+pMTs9pVBOK4V1DYR4VEP6KXlCeux/J2fg9aZAQCbOlrhLDCWAJzPdshjNt1h/x5X2ifJo4Ab9tGvGeCf0xr+/bR/it4D0iq4R1WhnfFRbu2d0tV4WOnItEsN1Nn0ZsfKElnvBEbG7AKRQGlak1pHJTfU8/zpn2j6Ro95TTrNmEe83xgPg2/A8eMSXdnZZN92fM8amf0H/rib9+2chlE1akEAYWGZB3kxxNbZM+e/2j8Y2Fqf57faMD0PyH1yfY7P8AvOTKf2zkA5iik1pvy0hgOGFjHy//AMv9McONsmNrMc9bMfMx7x7fObvMdHhK7gnxMZdjtVo4WWZlIVnqRQVSg+6g74X2A+zHUPIRynG4+U3RmYkl2maaLxsymzltl46QHwlvcMeJSVUXq8WFDnShNTu1MK5xk4Rxdtm4tocZAdBXXuEaXXKKoynUPofdGsSqs4yVrZJRQaADlfWpyu+FjGpNf0aHK4RZtaEl43/vjocbVXBkDU6EN6QXdWQme343k7iMOu+ChZ55xFZFldcRoWw4tTrlrEdjRgrYpKSuTlhpU667YXIvp7fwg45e+r/n8EPCiYca0n8XlzaE1zOeR7IUKy4X/vLHkjYeTylz17O2GvCRCXWln43k86hNMzllCzi3wv8A3QLkPknlcpcvXsgYl7F+Azfuf9sgAT/mm+yfjFosjKJEvCxYcnlHbmST5xWwr/8AJfdb4w/mMf2YVQIQh5Iyw0VqdsDOtF9/g7Fu/sNDfFkOrvXoBp+GMjn1pxYjhmUGWVTuG6PIt6b5MfXEbXrOP81++nlEf7W51dz1s3xgRGrBDymXnKR1gjzj0OSK7GDnb7njuTrWMjFqdAe6CJVhmtpLc/VMEAOY8EMZdxWk/wApu2JRwfmjnFF62EByQaYrpHqiH9n4KsyhuNUg6FcxuyO3MQwlcFZQBLzqBRViSow9ddO2EeWKKRxyZVCIwjZDFrHxbsrcoKxXrI0I7M+2IBZTof8AeDZ3KBhaZ7o0c1hl+zA78tOmBbRLVSBTXygpitC+WeUI6JwhKpdsgMaGapKileYRU9XLEU2y2WXXlqzDoYDzUxZL6aWqrLABEsAIDVqq4xkmpopAKCgGdeiOeoI2ijkxKUGGu2sOpNmE5sFFFAxFANQCaQNdtmQllmGmE1w/O1qOjUQXKlYIxt0HcBbglWy0GVNmTEARnUSwpaYVpVFLZA0JOhyB3QfbeCkteMeVMZpZVXlVpVVcHkzcucGV0OmaVhNaJU2yPLmy3wTFPJKnNWoQaVFCKGnbFmtVlC3S1oFVnTZxWY9STNBAY4q5akmuuu+EcuaPtY6jyupIqFllY5nJUkZkaaDbnrpFi/ZA3FAyhkrAlUlgE/Tota7szshTwSlE2haKrZNkxIHNOdRti0WaxFnWiE4Q1WDUpzaYl1YZig2ZdnS8AiU6ZKImMuErQkYSQSOgw2uu7A7yQxIWZMRMtQGYA6imlYXGXSYwIpQnkg18dvSYb3OaTpRJ/mSz3MNIEmNHudK4S/2XWaz2WdOSbPJlS2cBihFRnnRBFI4F8Gv2meyY8BCFw2HEBmo0qM+V2eXceHv/ALda6f4L+UcV4G3ybJNLhA/IZCC2GlSprWh+bpDZNAY22ie13abPNmyS2PA+HFpWqKchU01iWyXCpl/xZgbeKGvYYmnT/wBptLk0R5sxTxdSxHJVciq56eMN7AiYuKMyUsytBLxEMa6clhXMR5mbnUm4nrYXBwSkxL+4nxf8VMFRWuFde8RIthaWGxTmm1GVQBSnad8WSfdxViuJCw1Vakg7qgUr2wMLNR0qUOYqMS1Iru1PdEmsj0kv4RVSxJc0X/LE15XZMmviSbgAFCMNa5k11ygKZcs8ZceMz8z8+iH9kYuKhRn9Ja5EjOprEpkP80+B8oTnlH2+PgfljLUq6XPaNk4fZMF3ipSz4WapCsCd5wtWHDSH+a3cYW33KYSXqCBhbMgjUU9YKnKUkmK4qKdFSL/RHaBGQUJVNaR7HqWeOUy0WiXWiJUAggtrtqCFNKaZ6w0W/QQizZEt1WpIBZSxzoSQTSld2/rCabLzjdFjVRlOiWPhFZ5Vns5MkAzWKUXPCAaDMirGhXpMMrNf+O0TZIk4VlgEORqcqjdty6jFMuO/JUqThdsw5IAUk6DTLLbEk/hgleSjt1kARCUX2ReM0t2GcPSS0tsTBSpWgJAqDXQbaHwisy7K7IqiSKgk48BxNrSpJpTPwEHT+GE081EXvPwhdNv6e3y6dQAgxhKqYs3Buy4cHJcyXJKuCvtCVGXNKru0zB8Y9e7JJM0zXymgVDOABhNRTdnFDm26Y3Odz1sY1lDFopPjHdJ3djLMqqjo1gkq6WxpLKRLWUQVINCFwkV+osRcC2lTrRxTykmDEQWYsM8JJpQ1+SYh4D2pJUm0pMZVecqmWpIBYKWBOZyzG2C+A91vJtPGHCwLEjC2lVcUOX0o5+063I8t1glNNwFBLBmMowb1FaZ1J0hJwsuZZDGjlmTCWxKFqGyBGZ3iLrbbnLTXYtRuNZlpsJpTZmcoHk8H8JJmM01z8uYcwNwrCqdDuFnPbBOUnVO8fGHV9LLPFuWUVloOcBzQEoa+54xcpdzy2yKI3YCfERJ+7bPKpRZaGmfMXyzjuojukyj3TMKTEdEmMFNeSrH7xAXxgq4bjImzGaWaELhDGpBGuKhz2bTFsa8ZC5gYuqtMuloDmcIQK4E17fIARPJO00Vx4mnYo4U3K85ZYQIpWta5a064bz7pmPdPECmITgQK5EUXOvZAr3zOJyVKDUEJWuuWelCILk8JZwTCUQ51oB8DCQyRglFMaeJzk2Vy6eD86TMUvLRlGoGJuo806foxabPcjLhnjA3IcZl8aZAcwLR60OR6OiNrJfjsacQzEgkAYzWg2Chg0X5MAAaRMUbjXKvWkP1Uybw0c9tNw2l5jTFkBBXIKAqgAUFAaUiWRd02WyO8shQ6VOwcoRfRfUsCrK+/5PoRE0q95DGpLgZZAf6uiG6lg6VFu4a3zZ2u+0YZ0psUogBXUkk6BRXM9EcTlSHAyU57aafn5denTi93NmFwv84ywSN5GtYl4yyADi50otvnYsj0KBSHc+YSMOVFB4H2R3tSZTBTlVAOWHlGndD+8OBcybOM+U4YMa85VZBStXxU30qN0W66HYOSbVZ2WmSq1KZjZhG498WFJS4sS8UTTUYK99P1SClYknJPQ5HefBFpS8Zx0o0pzXq1d4yrlvg/gva1dws4JNdQwlzCKnMUIr87ce+OsWx2w+zpU7yIoplPKcutjxuXHLMkgVJNSuVSOk0gTguwYzvc5jeNzEzZjClMb5dFfONLvueZNNEZRkTXEQMhUx1i1XRJdWx2dQTgJpiXN1xNpuaBLDc9ms7Fkkkk64pjnoyrpAryHm8HNp13TkcLjxVAKskwlWBAIoQdc++NpsibShaYRtBYkdoJjoci4rOKgSzliZRjc0JNcK50Aqd0A3zZZKLQy6TDXIOxoNAWJOu2kBxW4yk9ihH63fGQ3a5usdZHxjIOgKZzSWpY7zBy2JsNaHug6VwWtA0dB9dvRYOXgpNYDHNFNtMTedIo8kfJDkl4KlxbGuRjOIPR+uqOky+C8jCFwKctSSCek0pEUzgPK+SZin6Jr5iF9REfoyOeCR190eMoGw16Yu9p4Dv8meB0Pl4g+kIZ9hMuaJVJcxzSnFsTirXIVWtctIeOSMthHCS3Ew6B4RMk4jUecOZctRzgq9bU9I9WdKJwqpmN81FLGGs6hjwRZHWerYCOKYgEVw0DnLFpmYFuuySlmridcDkFgCRQAsKEilNhy3iJ7NYrQScEkS6ihxtRqHYyJWZ92J04NvSsydT6KCn3mBI7VhHJLcdRb2R5b7Sst3Mi0TQoeiqJj0KbMzrs1zMR3dwhnAj28yYdiBFYn7pjHs9klc6jN9Jix7Rmp+yInF4THUJJkYV3kUB3UU5ZbxCOUaKRhKyzXfLmz5avMdpda1SlSKE0qBQCoptr0QYt0yhzgzU3mg7lofGAbjncVJwzZhdyxOeeVAAANwpDKXNmP/Dlkj5zZL3mPKy5ZczS2PWxYo8qbBb0sKcWQqKKV0FNRtOsY1nWWaKgHUBWmmbsSdm4xPaFIR8ToWOxa5ZHU7YmnjQ9fmYzuUu5dJAt82IIAw3LXPaQPjCUygxFQD10PpFtvxeR9Vf8sV+RL5Qg8wijaskWSBgoKChyGVOqDUVhoSOokRCUUlca4lzyqR1ZjMZwTIsso6LPX3J4NPq5mOWpzfKa/tE4fLf7TfGNLQXdWDUIwnVVrocwaVB6YIaxqNJtqT3pasO80iGcOS4FqVqA1Bl0Jy+jthla7itp9iC5bIlDiXFpqz5a6UYUhnNuySczJHWHmg+LmB7slMy+zMqtRyXcpUZ5g0Ig3i7QP/jhv+3Olt3ZiHjLJWjJTjC9SD902c6pNXLZMGVPeQxHOuiUACjzRszwt/TE7mZ8uzWpcteLJH3SY8S9ZIymF0O5pcxfNYfqZUT5MbEdmmuZmBWIXEVDVINATmQNvRWHZu+f8m0LTcWmjyUwnsTrxpeopjY10FKmLNZpyMMmU9RBgvPKwywxARIto5s0Hqcf5wI1428QciTr8qUerRodouUaTIK4iRN4kKTfV4qDWUxFMzxVfFRlCBuFgBJbi66jlUqTtGfXFqtz+zf3W8jHIb5ciYo5H8Mc4IRqfnikaMOR5JUyWSHJG0W48K1+YPt/nGRQDaKfIs//AIpXoIyNfTMvVZ0Vp4XnOopsqGp2ZxKl7pULmx6BQd5+EaybllABXd39xQo72r+GGNmkSU5khK73rMP3jh8I86WWCNqxS8C9bfMdikqUCwNMgznw+EGrdVpNC5EsV+UwTvVeV4QyFtcimIgfNGQ7lyiNh0xN5vCKLD5YvNxy6e0nO/Qi0+8/9Mc1tUqtsVCSBxgAYUDAVyoaUqNa0jq0yOW39ybUp6R+JhF+FyScnfglxGOKiq8ju0fu6zlkVONdSymqliGViprj9nqP8OGEm+meUokWKaRvYoko9S0wHspDW+LtlHjHEtCwxuMhqat4xzf97Tp2TTmUAaLyR1cn1jbGTkjK4qJZ7beVq/mvZ5A3M+JuwCte6EtptstudMn2g7hyE8c/uxFYrLKGoxE7/hlDASl+SKRKU0v9X5Lwg5f6/wACxrQy5y5UuUN9MTd7egEFcH5jG2SS7M+IOMyTzkdRTtIjy1yDSPLtytNlP0kHexHrBi1JHTi4s6Fc9oRAxYLXYxUseoClPLrgmdbC289LnLsVfUmFNm2wYp0jx8rqR62NaWTEDiwTTOtaADyiZ9F6vUxFh9jvzIieavJT3YR7DLcKvZuQARqinyhJJXlDrhteR5K/9tfSFkscteuOvUCWh5N+TEUyWCTUbo9nHTrjVjmY7scjEl0zBK9R+EbTySpxMWIBoSSezOPV0EY68huo+sdFnNBNzLkMq5DXrMHTJ5GqL2Fx5NTwgO5uaOr/ADGJppzgOTQjjbN0vMLsmr7rj1U+ceW3hJMA9nNmneJlCB1Z0PdARNYBtArFYZJbCvFF7kl3zOVjbCxqxIYAgnPUbYbrNkuKmy2bbo2A92MQosyClf1qY9UA93xgqbVglBMcpZJGyzzV/wC3NPoDGkyVJH8y2S+s1/ERClpQ2Rq81xzXYdRMHqWI8XyH2mz4kbDbmphNQ8oGo3ckmOdX1YJk6aDKRmCy1rTZUtSsXmczFGLMScIzJ6z6wJwWl+0m1+ZKH4jGnh8nutGfiIeymc5a7Zw/lP8AZMZHcURKfnGRv6rMHTFEtMomOFRVmAG8mnnAtnum1P8AxZkuQN1eV3CrRuLtsiN7Rpk991cIPQNWMeTyryerzA8290rRauegfGCpVntcwVWUET57kKOwvQQzS08UPZypVnGxmoG7K4ph7BAFqtIc1Zps09HIX7T4nPYBHVFHW2AXhdZH8W0YjkMKaGvcD2VigcI5eGctNFNB1BtsX+ZUHmqKg7CTlQjlNUmKNwvTNW+k/oYtwsvqUT4lfTOi1xIv0paeKCOZ8G7r41mUDmgfCOjXbMrJknfLXw5PpFe4OTVlTpgNAKEdxjTzuMXRCONSkrNk4KkZ1ERPckxQaA+cP7RfijmjtMLv2+bONEVmHRkO+MvNkkaqhHYrFvmMowkZwPd83FPswGvGIO+YKecXZeDWPOefqr6sfhB9lumVJFJUtV3nVj1sc/GLxzRgvkjLFOb+AdVpXr+MEIY1nS6frojUNSPOy6s9HH+kMlD2R96CZ4yTq9BC6zTvZN73wgmdeyy6AZtQdlQNuzsoYXlsLdBl4S2ogANcAyANd8LZQOMVBHWIAtPCUFqGalfm5Gmpzrqak6mDbNeqnItl20+6SPCGljrUVSBrS3n6x6wzPTGlqpXIgiozFejfDJLsLCoYV3UJH2lBECtBrSBE0iZRyG6j5GCBdz0oAG91lJ7q1jS0SiqMGBU0ORBGwwitPULaextdB5I6h+KNprax7dK8gdQ/FGrDWFkwUCwNO1gymsDMsNF6nUZZ1yj1R5CJZacgdQiJB6eUG9AUetELwUVyiF1gIDN7RL9k53L/AJR8YF4Nc+f/APWPu/nE14zsMpwNtR90QJwXmZ2jIZTFHXRFOffG3hlv/vBi4jb9yyhoyB8cextMYoFtUmgDzD9I4F+ymZ7TBEqfMGQIQbpYC95GZ7TC6Q8FCZHmSk+x6SSC5cpR1nbHrvQ5RAJsatM3xHV7joy1vWnX6RT+F68ge/5qfhFpnzNKb4rHCsez7VPmPWNfC6TRHiNcbLRwdmVskg/RI+8fjCOXcc7jpjY1lozsRXlEgknIDTtIhhwQm1scv6LMPwn1hhMfONsnTZkirojst2SlzILne+fhpDiTMHV0QqDxj2xUFWYADaTQRmkmzTFpDwuIGmTgIRzb4Y8xcvnPUD6q85vAdMK7Zas6PWa55qHQHLMIOSPrYj0x0cDe+hzzJbFh/alm0CGoqBiFcOe47adFYYmXJkisw4j0jLsXU9tOqKenGSBxzucZ5IFTRVOwdOUKLZerucqnpMK8HNL27FY5qj7iz3twlGgHJGgy2aUyoB1CKparbNtBKywaN839ZwVd9yvNOJ64f1s+MWix2BJYoi0O/wD2iqjDH8sm5TyabIqsjgXPw4sSg/N2xG112iVnhPWPyi+I7UzzicIWGS09Y5529wLClsc8l3lNXI1I3HPzgyzX6y7x1EjzqPCLZarsRudKU9lO7b4wtn8GZRPJLIenMfrthObHLdD/AFEe2XhSxFGYkfSAb9d0MGvhZqlThqRSoy86ZZ7Iiun+zmdOIYMgl7WNQT0LSteuGlp/s9deardavWvY3wiOSEew0M6unVhV1qioCxyplTPMEnOmyDfYNsX6rMp7mxCKrP4O2iVmCwH0lI8R8Ih/aLUmoxjrDfiFYgo14KtqWtstsy65Z0Zx2K34TXwhReFjMs61FNaEdhxAUMKBfrLz0K9jL8RBC8IUdcLM3gfhHOPwMvuGypfswOgRqkr08hEgvGRhGBhUZUPJ8TDOz3sAKBWC7lKsviGhVHzodKT7IVzJcDTGh9Mt0lteL7VK+Kt6RE9lkNoCPdmKfCYF84PT8MTqeUVm/wBuQfeI8hEHBVSRaDvnt4JLEE8J5ZVQGFKvXZoWNNDujfgLLxS5nTPmnuIHpG3hlozLxT0Q0EgxkOSijKMjSYrKnhDHSp8fCJp12TFXEBXo2js2wXJtapzFA6dTHnHFjU1PXEp44yKQyyiKS+ecaO+cO3lq/OFfPsMAWm6jrLavQcj2HQ+EZpYmtjVHPF7gM98u7zEJOFArLPV5MPjDa0VWoYEEDQwqv01lnqbyrDYVU0Nl1gwrgPM/uxG6YfEflDG12tUPKNCdBqT1AZmKrwateCTMxTCiB1BwrViSGpQ50GR+T2wbLtZq3EyCcWkxyVr0tWrOPrDqj0ZQtuzBHJSSQxe0TG0GAb2zbsUGg7T2QHNtEqWau5Z9leU/1RovYBGgu+a/8WcQPmyxQd+2DrHYpcrmIAd5zPedIm3GOw6Upbg8vjpmYHEqflNm5HQNnhDGwWRJfN1OrHNj1mNmcUqTATWtnNJS4vpmuEfHsiTbloWVRDrysgnJgqBmD3R7YrgEvp7j/tGlkspTlMxdjqa0A91aU9emD5VpIOWUTk3FVFlYpPVolSVh2UieWh/3/KNpNuByZQfAxOJiHMEjoiLb7ldCMLnu7KiPONI0Cnq/ONmYHeP10RGgHXACFJajkKGu6msWm6eD5NHnAU1CbfrfD/aAeD1us8rnoyv848ofVpmO6vXFqst4ypnMmKx3Vz7tYeMEZM+aa0S/cJRQBQZCNqxpijKxSzBR4yg6wFPuaQ/Olr1gU8oOjwmBS7jKUlsyu2rgjJbmll8fPOElu4BA6cW3WKHwrF8rGpeE6cS8eIyLucxtXAAgZKD1Ma/eyiu2m4ZspqBiKbG+MdsahiGdIVhmAesQOV9mXjxL7o4oz2lRnVh11Hc0DPerLk6UO+hWvdHXrVcUhv5YHVl5QkvDgnLIJDUAqTUVy2wleUXWazmtpvZXoDiyNaYq+lYe8BbbKVcBmIGxuxUsK8pidKxVr1u0tMZpeh0BIGmWXYIr94XNNBrhY11yr5Rvw441uY+IyN9js9onnEYyOFBZoy5Ypsqwj2NHR+TL1Pg6zKOUTKxrrGRkZ2VRNLY74LU5RkZExiO8EBkzKgGi5Vzp1bopF58w9R/DGRkD/ki0P0ME4GrVZ1d6f5ofLGRkaM36mQxbIxY3OsZGRIsJrca2iWpzWlcJ0r1aRZLKKKIyMhc+yHw7slmxLI1jIyIdi63JsMQSTygNkexkdE6QaPjEbHOMjIUZGysYJswrrn1xkZHdjmH3TaXE1FDsFxDkgmndpF5SMjIYw5zYRqsZGQxA8WPGjIyCw9zRY0mGMjID2KLchcwo4QsRIm0J0HmI9jIn3Lw3Ob21RTSE8xiKUNNYyMjRAaW56rnee+MjIyHRM//Z"/>
          <p:cNvSpPr>
            <a:spLocks noChangeAspect="1" noChangeArrowheads="1"/>
          </p:cNvSpPr>
          <p:nvPr/>
        </p:nvSpPr>
        <p:spPr bwMode="auto">
          <a:xfrm>
            <a:off x="4422775" y="412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8" name="Picture 12" descr="http://awelldressedhome.com/wp-content/uploads/2010/10/Kitchen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-7306016"/>
            <a:ext cx="24768174" cy="221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http://o2.aolcdn.com/dims-shared/dims3/PATCH/format/jpg/quality/82/resize/442x295/http:/hss-prod.hss.aol.com/hss/storage/patch/54ea10c743c3ce904f54eb3f112db1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49400"/>
            <a:ext cx="3200400" cy="15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http://media.tumblr.com/tumblr_llmdykzvgJ1qb59nf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41" y="2511425"/>
            <a:ext cx="3054002" cy="2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http://images.travelpod.com/tripwow/photos/ta-00c0-b7ac-72a9/most-famous-landmark-in-paris-paris-france+1152_12924160995-tpfil02aw-278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17538"/>
            <a:ext cx="1524000" cy="13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http://www.coleendesign.com/funky70sblog/80s_fash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5334000"/>
            <a:ext cx="4721225" cy="14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englishmum.com/wp-content/uploads/2009/05/wedding-chapel-at-grand-florid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257174"/>
            <a:ext cx="439102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buggy.com/Images/maincov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693" y="472440"/>
            <a:ext cx="3738879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upload.wikimedia.org/wikipedia/commons/7/7c/The_Chariot_of_Zeus_-_Project_Gutenberg_eText_1499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hungergamestrilogy.net/wp-content/uploads/2012/08/Hunger-Games-Chari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276600"/>
            <a:ext cx="410114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3185398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What is the setting?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EXPOSITION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905000"/>
            <a:ext cx="8229600" cy="1484376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Provides important </a:t>
            </a:r>
            <a:r>
              <a:rPr lang="en-US" sz="4000" dirty="0" smtClean="0">
                <a:solidFill>
                  <a:srgbClr val="0070C0"/>
                </a:solidFill>
              </a:rPr>
              <a:t>background</a:t>
            </a:r>
            <a:r>
              <a:rPr lang="en-US" sz="4000" dirty="0" smtClean="0"/>
              <a:t> information, often describing the setting and introducing the main characters.</a:t>
            </a:r>
            <a:endParaRPr lang="en-US" sz="4000" dirty="0"/>
          </a:p>
        </p:txBody>
      </p:sp>
      <p:pic>
        <p:nvPicPr>
          <p:cNvPr id="2050" name="Picture 2" descr="http://www.thoughtfullearning.com/sites/default/files/blogpost/images/ExpositionWor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48200"/>
            <a:ext cx="75057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88938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</a:rPr>
              <a:t>Purposes &amp; Uses of Setting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334134"/>
            <a:ext cx="8607425" cy="496760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To make the action seem more </a:t>
            </a:r>
            <a:r>
              <a:rPr lang="en-US" sz="3600" b="1" dirty="0" smtClean="0">
                <a:solidFill>
                  <a:srgbClr val="00B050"/>
                </a:solidFill>
              </a:rPr>
              <a:t>realistic</a:t>
            </a:r>
            <a:r>
              <a:rPr lang="en-US" sz="3600" b="1" dirty="0" smtClean="0"/>
              <a:t> or </a:t>
            </a:r>
            <a:r>
              <a:rPr lang="en-US" sz="3600" b="1" dirty="0" smtClean="0">
                <a:solidFill>
                  <a:srgbClr val="00B050"/>
                </a:solidFill>
              </a:rPr>
              <a:t>believable</a:t>
            </a:r>
            <a:r>
              <a:rPr lang="en-US" sz="3600" b="1" dirty="0" smtClean="0"/>
              <a:t>.</a:t>
            </a:r>
          </a:p>
          <a:p>
            <a:r>
              <a:rPr lang="en-US" sz="3600" b="1" dirty="0" smtClean="0"/>
              <a:t>To teach readers about </a:t>
            </a:r>
            <a:r>
              <a:rPr lang="en-US" sz="3600" b="1" dirty="0" smtClean="0">
                <a:solidFill>
                  <a:srgbClr val="00B050"/>
                </a:solidFill>
              </a:rPr>
              <a:t>a different way of life.</a:t>
            </a:r>
          </a:p>
          <a:p>
            <a:r>
              <a:rPr lang="en-US" sz="3600" b="1" dirty="0" smtClean="0"/>
              <a:t>To create a </a:t>
            </a:r>
            <a:r>
              <a:rPr lang="en-US" sz="3600" b="1" dirty="0" smtClean="0">
                <a:solidFill>
                  <a:srgbClr val="00B050"/>
                </a:solidFill>
              </a:rPr>
              <a:t>mood</a:t>
            </a:r>
            <a:r>
              <a:rPr lang="en-US" sz="3600" b="1" dirty="0" smtClean="0"/>
              <a:t>.</a:t>
            </a:r>
          </a:p>
          <a:p>
            <a:r>
              <a:rPr lang="en-US" sz="3600" b="1" dirty="0" smtClean="0"/>
              <a:t>To be the source of the central </a:t>
            </a:r>
            <a:r>
              <a:rPr lang="en-US" sz="3600" b="1" dirty="0" smtClean="0">
                <a:solidFill>
                  <a:srgbClr val="00B050"/>
                </a:solidFill>
              </a:rPr>
              <a:t>conflict</a:t>
            </a:r>
            <a:r>
              <a:rPr lang="en-US" sz="3600" b="1" dirty="0" smtClean="0"/>
              <a:t>.</a:t>
            </a:r>
          </a:p>
          <a:p>
            <a:r>
              <a:rPr lang="en-US" sz="3600" b="1" dirty="0" smtClean="0"/>
              <a:t>To </a:t>
            </a:r>
            <a:r>
              <a:rPr lang="en-US" sz="3600" b="1" dirty="0" smtClean="0">
                <a:solidFill>
                  <a:srgbClr val="00B050"/>
                </a:solidFill>
              </a:rPr>
              <a:t>symbolize</a:t>
            </a:r>
            <a:r>
              <a:rPr lang="en-US" sz="3600" b="1" dirty="0" smtClean="0"/>
              <a:t> some concept that the writer wishes to emphasize. </a:t>
            </a:r>
            <a:endParaRPr lang="en-US" sz="36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" descr="data:image/jpeg;base64,/9j/4AAQSkZJRgABAQAAAQABAAD/2wCEAAkGBxQQEhUUExQWFhUXGBoYFhcYGBgYGhgbFhgWFxgUFR0aHCggGholGxUVIjIhJiorLi4uGiAzODMsNygtLisBCgoKDg0OGxAQGywkHyYuLy8wNC80NDQ3NCwvLDQvLC8sLCwsLCw0LCwsLCwsLCwsNCwsLCwsLCwsLCwsLCwsLP/AABEIAKYAywMBIgACEQEDEQH/xAAcAAEAAwEBAQEBAAAAAAAAAAAABAUGAwIBBwj/xABBEAACAQIDBgMDCQYGAgMAAAABAgMAEQQSIQUTMUFRYQYigTJCcRQjUmJygpGSoRUzQ1OxwTRjorLC0Qckc4Oz/8QAGgEAAgMBAQAAAAAAAAAAAAAAAAQCAwUBBv/EADERAAICAQMCAwUHBQAAAAAAAAABAgMRBCExBRITQVFhcYHR8BQiMqGxweEGI2KR8f/aAAwDAQACEQMRAD8A/QKUpT5lClKUAKUpQApSlAClKjY/FiJc1ixJCoi+07Hgq/8AfAC5OgrjaSyzp7xeKSJc0jBV0FzzJ0AHUk8ANajpNPL+6hCL9KYlfUIoLH1K1J2bsrK2+mIeblzWIH3Ir8O7cW+FgLSsq7XybxWXKtLkpv2biTxxMQ7Lhzb1vMSf0ry2Hxac4Jh2DwN6XMgP4ipuK2iQ+6iQyy2DFQQoQG4BkY6LexsNSbHSub4+aIZpsPZObRPvco5llyK1vgDVK1N/Of0LVQ2spbEKHay593IrRSHgjixa3EoeDDUcCbVYA10xWGixUQDBZI2AZSNe6uhHA8wRWd3r4KVYpSXjf91IeduKPyzga9xryNPafWKx9stmUSr9C+pXlGBFxXqnioUpSgBSlKAFKUoAUpSgBSlKAFKUoAUpSgBSlKAFQ9mx76d5T7MXzUQ+sQDLJ34hB0yt1qZXPwyP/Vibm43h+MhLn/dSHULHGtRXmW1rzLOo+PxiwRtI/AchqWJ0VFHNiSABzJqRXz5KjsrMoLISUJ90kWJHe2l+5rIissYrh3yUTOo8iXizCN2+fxctx5M9wkKE6XypbNyVfrAjr8paFN/BMZo11kQuJQVGrmNhciQDW17G1tL3HXaOHQ4vIQrrLHndGAOVoSAkn3s5GvNBbnXlYlTFAqAN7C2ewABMLplY97SsL/CmTXjFJYO2CtFOY0IMUy76K3AG4Eqr9U5kcd2au+29nDEwvGTYkXRvouNVb0NtOYuKrdkEbvADnu3K/YCAD+sdaCqJ7SyjL1CxPYyPhfHl1yuLMNCOhGjL6EGr+ssRusdMBw3l/wA6I/8AVjWpFegpn3wTEprDFKUqwgKUpQApSlAClKUAKUpQAqJidoxxtkLXci4jUF3I6hFBa3e1MHC+N1RjHh/5i+3NY6iI+7Hyz8T7tuNaDAYCOBcsSBQdTbix6seLHuayNX1aFT7ILuf5DdWlclmWxQiaU6rhpiOpyL+jPevEmMZBeSCdB1yZwO53ZYgVqqVnLrV+d0vr4jH2SHtMzhMbHMM0bq46qQfQ9D2qRUrauwYsQc2scvKWOwftm5OOzXrPJjZMPKIMTbMRdHFwsgHErfgRcXW+lxxBvWto+pV6h9r2l9cCtumlDdbot65+Gf8ACwjmq5D8UJQ/qtewb1G2TLuppIDoHvNF3BsJUHdWs3wftU+oQbgpehXW/Iua6w1yqv21OYkWXXLHIrPqfYvlcm3EBWLfdrIjyNUy7ZplfBi1jWad9M0j5iBckIxjjRRxJ8oAXqe9R5sNJI5jY5Zp0G8AP+HwwJuoPJ2uwzc26hKuItggSh95miDmVIso0dtcxa/mUEswFtC3E2FuGOUYqV4VAEQsMS/OUgaYcW4gA+bscvM2Yyluac7FGOWfdkqJXM40jyiLDry3am5kH2yB91F61bUAtUTa2PXDQvK2oUaDmzHRUHcmw9aXbcmZMpOUssx+JfPjpSP5gH5ERT+oNasVk/DOGZnzNq1yzEcMzElrdrk1psbi0hQu5sBp1JJ0CqBqzE6ADU16GmPZBIXnu9jvXLEYpIxd3VB1Zgv9TVcIZp9XYwx8o0I3jD/Mf3fsrr9blUrDbJhQ3WJc30iMzH4sbk1JzGYaOT3k8HhNt4ZjYYiAnoJUP/KpwYHhX2TCZhZkzDoRcfhVZJsOIXMd4W6xHLr1K+yfUVxWZJS0PoyzpVGdpSYZguJsUYhVmUWUk6BXHuMTpxIP6VdRyBhcG9TTTE51yg8SPVKUrpAVDxMXyiRcMCQrAvMRyjBAy35F28vwD9KmV68NRXbES83kyA/VhGUD8zSH71IdSvdNDa5ewxpod09y7RQAAAAALADQADgBX2om0ceIQBYu7m0ca+057dAObHQVQ+JEeGDe4oiWVyEhw4JECsQT57WaWwBJLaHLoFrzGn0k7vvcL1NRvGxb4jb+FjJD4iEEcRvFuPiL3Fd8FtSCfSKaOQjiEdWI+IBuK/IMbtaKOVYZJHklcjyLoov0RbIg7WvWrx+yZMIqSsN/HoWifzNb/KYnNHIOVjY8DxuGVoYNZTePXGx15Rv6rtv7JXFwmMnK3tRv9Bx7LfDkRzBIqOokw6LLEz4nCsoYKbtMikAhozxlW3unzdCeFWuGxCyorowZGF1YG4IPMUrdRZpppv4MimpIxHhzaDMCkgyupKsONmU2Yd9Rx51Z4/CbwDK2R0OaN7XysOo5qRcEcwTVPt1NxtByODqkvq2ZG/WO/rWhU3Feu01ivpUn5oyrY9k9j5sraglujjdzKPPHfl9ND7yHr6GxqxIvoeFVGMwSS2zDVTdWBsynqpGoqOs+Kh0umIXlm+bkHxKgq/5VpC7QSTzDdHVNMlpsbIMsc88cfKNWXKB9FSyllHYHTlap2EwyxIEQWUevHUkk6kk3JJ41Tv4jZfaws3oUI/3VFn8SztpFhrHrK3D7qXv8Lil/Aulthljm3yzSYnEJEheRgqKLszGwA71htp498fKAoIiU+RTcFj/NccugXlqTqdOrbMnxTBsQ5axuBbKinqq/3Nz3q+wOAWIacetP6bR9j7p8lcppcDZ2EESW586h7OX5Q4xDeyLjDryC8DN9puXRbdTXbb12i3Y0MrLFcaEK5+cI75A9T1UAAAWA0A6AcBT0vQY0deczZ9qMRbEwN9WRfxCt/wAak1GkAOIgHQyN+CW/vVF34GaK5NDEazWx/wB0CPeZ2/M7H+9aWKs1sYWhQdLg+jMDS+l5Z2XJJxECyKyOoZWBDKdQQeINZzBStg59w5JQjNEx1ut7FSebKbA9ip51p6o/F0F4RIOMTq33WIR/0a/pTnG4vfWpwLxTevtV+xMRnjF+I0qwq4x2K7eFRaFh0ml/Vyf6EVxrxsKXd4iaI8JAJo+5ACSqPhaNvv1k9ZrctPleTGtJLE8EiOYYbGM8/sT5UimPCM6D5M30Qzaq3vE2OuW8H/yUhvhH9wPIh7M6AqT+Rh94da0k8KupV1DKwsykXBB4giqPHbIk3TQj5/Dt/CkYrJHbUGGXnY6gNqDbzW0rL02sg6vCs29GaGMSyj+cvFiS4bHPIbgls6NyI5WPbh6Vv/DXinF42N3xPliVQFJ0Btcs2vIAce9XWM2ViI7KYJJhyLxEsOmbdB1LdxYdhUzZOxJpCrS4dyqm4hI3SEjUb5n82Th5VT4nlTUrsw7G0l65X5El2p9xudgSjD7PhaYiMLEGYtplB1APcAgW9KjeH4m+dlymOOVg8cRFiunmkYe6zk3K8rdSa6ps55HEmJcSMpukai0UZHBgDq7/AFm6aBasqS12tjavDhx6kIxxuzBeN2vjEHMQrf70klv9pq7w/sj4VlsXP8qxkjjVcwRT9WPy3/NnPrWsQWFeg6fW4aeKfoZupeZs+0pSnRc+EUCjpX2lAClKUAV20/3uG/8Akb8d29qsKrtutkRJeUUiu3ZD5Hb0VifSrGq5cmpo3/bwKiwebFqP5cLE/GVgq+to5K8rE+ImaMMyRxhTIV0Z2e5EYPuqFFyRqcwsRrXXw9gBCJjZwXlY+csWypaNAC2uWy5h9onnSd9qw4odissv4qzWzFy72Pmk0gP3jvF/0yLV+slUmN2QJcXnvKueGxaNmUK8bWVj7pYrIfaBuEHSqKbOxkpJkmqzxOB8jxV+G4l//NtakYKRw0kUhBeJgMwFs6soZHtyNiQbc1NQPF01sMyc5SI7dQxu/wDoDVoJprKKpPCZz8Ltowq/ql8Mx2UnqauqujwYcuRUXHwMwV4yBLGc0ZPAngUb6rAkH435VKpXJwU4uMuGcTaeUWOydpLiUzLcEHK6N7UbDijjr34EEEaGptZbEYQ597E+7mAtmtdWA1CSrpnXjzBFzYi9SovEmTTExOn14w0sZ7+UZ1HxHrXlNX0u2l5gsxNSrURmt9mX9KrIfEWEf2cVAeo3qXHxBNx61xxHirBpf/2I2I92Nt635Y7kVnqqbeMMvyi5rLeMtv7tTh4m+eceYr/CQ6Zj0ci+UevKoO0vFk03kwqGMHjK4Bf7iagHu17dDUbZWwrHM9ySbm5uWJ4lidSa1tD0ucpKdqwvQXu1CisLk9+GtmiNQbWAACjoBwAq/r4q20Ffa9MlgzG8ilKV04KUpQApSlAHmWMMpVhcEEEHgQRYg+lVuyJihOHkPnjHkJ/iR8FcdSPZbuL8xVpUTaGBEwGpV1N0dbZkPa+hB4EHQioyWS+i7w5ewrdsxY5GdsC8SmTIW3ovqmZbDTmpXX6nfSVgNoY2NQcUkUvX5OGVlHXK5IfnwI7A14G1TD5cUAnSUA7lu5P8M9m06E1aI4YXBBHUail5Uxlya0Jp7xZxbbqkDdxTux4KYZIgPtNKqqPQmqba0212YbhsIiki4KuzKOdy2jc+AWtBUXH7RigF5XVegJ8zHoqjVj2AqEdPBck3JvkYWJw8skhXM5XhwCoiqOPUhm+9blWVx2L+WTgobxJ5Y7e8SfPL3GgA7An3q6bQ2hLjTu0UpCfaB9uTs30U6jieduBvNj7KEQueP9KvjHyXAhqb1jtiTsFBu0C13pSrjOFKUoAV8Ir7SgCLPs+N/aQH0rmuyoh7orptDHCEDQszaIi+056C/AdSdBzqEuz3l82Ja/SJCRGPtHQyH46dq5gsjFs6PtDDQnKZIww90MC35Rr+lff2/h+cqr3YMo/FgBUvDwLGLIqqOigAfpXS9dwyfhI8wYhJBdGVh1Ugj9K61WYrY8TnMAY3+nGcjfpo3wYEVE/aEuFYLiLMhNlmAsLngsg91j14HtoKOOSMq2uC+pXmOQMLjhXqgqFKUoAUpVa+NeVimHCnKbPK192p+iACDIw5gEAczyqq6+umHfY8IsrrlZLtisllXFsUgNi6g9Cw/wC64R7DQ6zM8zc858vwCLZAPS/c1KTZkIFhFGB0yL/1WDZ/UVaeIQb97x8zRj0uTX3pH24YciOfOqyXYEJ1QGM8fm2ZPXykVKl2FAeEeQ/SjJjP4oRUKYYjDDMCcTEOOg3yjmbKLSD4AHsaY03XNPc+2a7X7eP9kLNBbXvB5OcuwS2hnmI6GR/+6+YbwzGpzcSeJ4k/EnWrTAY5JlDIwIPSpNbKSEZWTezZww+EWP2RXelKkVilKUAKUpQArniJ1jRnc2VQWYnkALk10qs20M5ii5PIC32YwZD8RdVHrQdisvB52Vh2JM8oIkkGin+GnFYh0PNup7AWkY7HxwgF2sToqgFmY9EVQWY/AVy2ztWPCpnci50RbgF242BOg6knQC5NYtPFF5LYaJsXipOLC6oLe5HfURrfjoDxJ1vVVtvZst2aVFHiPd4X1wa/9queGGmt1JiB/Avf8bV8/bOb2IJ2I43QRgdryEX+7cVmMTgdtsua8S893EUDfD5xSP8AXVbgF2zMxVd8uU2YyLFGoPS5TzfdBqnxbvQc+zUf5fkbr9tqtt8kkIPvOAU9XQkL961WE0SyKVYBlYWIOoINYnET7Wwal54osREAc5T2lHU5QNOPBD6U2B4ww6sAGyROR5H/AITHgUPAxHsfKex0nC6We2xFN2mil3Vt+5lrs2dsJMcO5JWwaNjqSh0FzzKnQ+h51pwb1nvFsPkjlHFHAv8AVkspHwvkPoKtdkT54wavWzwZdkfMm0pSulRW7QdpXGHQlbrmlYcUjJIAB5M5BAPIBjyFS5pdwI44oixNwqKVWwQXOrEDpXHw+MyNLzmcvf6o8sYHbIo07nrUvHYMSgeZkZTmR0IDKbWuLgg6Egggg14fqGsWo1X3/wACeP5PR6WjwqtuWczjZBxws4PYRt+qyEV8OKmPDCS27tCD+G8NR22tiYpVj8mJNizrHGUdU4CRiZClydAthm1twNXWD2tDMPLILj2lbyOp6OrWZT2Iq+vQaece+OWix2SzgrGhnxByFGw8fvszIZCPoRZGYLfmxNxyF9R4xWA+RXkhU7j+LELnJbjNEOOg1ZRxtca3vo65YmdYkZ3IVVBZmPAAC5JpmOkqVbrxszjbzkxG14BhmGKgPzTkGUD2btwmW3AG4DcuB63vcHiRIoYVF2Zg86TKyZYJSd3E3FUdbOD9EMSSF925+AqPC0zITE5uVJQk8yhK39bX9aa6NqW+6hvPbw/Z/Bm9QpSxYlyailKVvGWKUpQApSlACqvG/wCKw/TJN+PzNv0zVaVW7aOTdS8kkGb7MgMZPYAsp9KGTh+Izfi/w0JZROZZFVgEbgwjJIyuoI8qk2DAEcjyqf8A+O9g/JTic5DPvFQMPoCNHA14au1/StBiYFkVkcXVgVYHmCLEVT7D3uGxJjl8ySoqpLceZ4s2UOOIkMZ10scgtxtVMq8Wdy4NfTWx7ex8+RrQlfctFNeqtGzzlr8j2j4Pj3uKkZykCysEjRQWa9jkW9xq7FQADyr9YxuKWGNpHNlQFjzOnIDmTwArI7D2dK2WTEgIQWkEQOa0jksXc8yL2CjQcdTa1NsHPCRCdsK1mXwI8mzDhdm7pmZmGQm7ZrMZEOVeQUHQAaaVZeGT5D8ajeL5/JHHzdwfux+Yn4XyD1qd4fiyx/GrfPCMW17FpXPEsQjEcQpI9Aa6UNSFyFgcUkGFgLGw3cYAAJLEoLKqgXZj0AvXVIcTOL/4ZOpyvNbrbVI/XN8BUDZWHZooSjhZcPmi865h5fIbqCDewUg359667ShAXNiZHnJNkhFlRmPBEjX2ierlrcbgCvB1Rork1Ym55ax8fr5HqMyksrg7R7Sw2F+aw/zsrNdlBZ2cgXfNJYrvMqkhWIvawtVvGsOJVZMqSA6glQTpy1FwQeXKqBmGBTfTBWxDA7uNSFjiUasBpoi8Xktc6Ae6tc4HkgiTESypBNNIFMeRt3KZHyxKyAsyS2IBcHn5rgabcMtYezKcmwFU3iRgwih5ySoSPqRMJHJ7eUD7wHOpm0doiCPM4uxsFRdWdzwROuvPkNTaq3A4VszTTEGZ9Db2Y1HCKPsOJPFjr0AV1moVMH6vj5lkY9zJ1YqM2xs1v5v9VQn9Sa2pNYbYz76dpBwd2cfAnyn8oFUdAi3fKXkl+5R1FpVJe02QpSleyMAUpSgBSlKAFc8RAsisji6sCrDqCLEV0pQBVbKxDAmCUkyxgWY/xU4LKOROlmA4H4i8rHYUTIVJKnQqw4qwN1de4IBptHACYDUq66pItsyHqL6EdQdCONQv2k0OmJWw5TICYz9oC5jP2vL9ajPkxmE8+8stk7UzndTWScDUcBIP5kV+KnpxU6HkTayOFBLEADiToB8TVGyxYhR7Ei8Rwb1HSuQ2NCNSl7a+dmcC3MByQK5hj8dXtutz5LifljqV/wANGcyk/wAZx7Lj/LXiCfaNiNALzJ5ljUs5CqouSdAAOZqBjtuwQ6Z8z8kTzN+mijuxA71RTb7HMM4yxg3WMai44NIfeI5DgO51ozgVsscn3SPERbGTmQggGyoDxVAbi/RmJufQcq2UEeVQByqLs3Z4iHfmanUJCk5ZYpSldIFYz/Jp850imID9El9lX+DjKp7qvU16GJ3eIld4pZJBZcMqoxTKVBY57ZEYvmBLEEBRbvOnhV1KuAysCGU6gg8Qarop5MJ5XzywD2ZAC0kY+jIB5nUfTFz1HE15/qOhnXa9TTHL81+6/c1tHqouKqm8ehwgg3ksk2JYFIbGVvdzrZ0gjHHdx3VjpdnYdLDq0D4nEYeSZbEyZo4yf3UcYLgn/MZxGW6WA5G8jD4KGZt4khdC+8yB7x7wADeWHPQaE2uL2vrUrG4RnKOkhjdL2YBW0YWIIYW6H0+IOOtck4xefWXv+X/DS8PZnOP57ESSnVY/mYvSxlcdyxC//X3NT6j4TDLDGFBNhclm4kk3Zm5XJJNU21PFCLdMPaWThfXdofrN7x+qtz1tSklZq7n2JvP6EnKNccyY8XbTyJuEPzkosbcUjOjN2J1A768q8eG8DlXNa3IDtUHZOyXkYySksWN2Y8WP9gOQHCtSiBRYV7HpuhWlqw+XyYOr1Piy24PVKUrSExSlKAFKUoAUpSgBQilKAK3E7Cgc3Mag9QLH8RURvC8J6kdCSf6mlK5hEu5+pIw2wYo+C/2qyiiCjQWr5Su4OZbOlKUoOClKUAKUpQBX4rY0TtmylX+mjNG3qUIJqK+y5houLnA6Eq36spP60pVE9NTY8zgn8C2N1kdlJkZ/Dxk/eyvJ2d2YflJy/pVjhNjRx8r2pSp11QgsRSXuIyslLlliBavtKVYQFKUoAUpSgD/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4" descr="data:image/jpeg;base64,/9j/4AAQSkZJRgABAQAAAQABAAD/2wCEAAkGBxQQEhUUExQWFhUXGBoYFhcYGBgYGhgbFhgWFxgUFR0aHCggGholGxUVIjIhJiorLi4uGiAzODMsNygtLisBCgoKDg0OGxAQGywkHyYuLy8wNC80NDQ3NCwvLDQvLC8sLCwsLCw0LCwsLCwsLCwsNCwsLCwsLCwsLCwsLCwsLP/AABEIAKYAywMBIgACEQEDEQH/xAAcAAEAAwEBAQEBAAAAAAAAAAAABAUGAwIBBwj/xABBEAACAQIDBgMDCQYGAgMAAAABAgMAEQQSIQUTMUFRYQYigTJCcRQjUmJygpGSoRUzQ1OxwTRjorLC0Qckc4Oz/8QAGgEAAgMBAQAAAAAAAAAAAAAAAAQCAwUBBv/EADERAAICAQMCAwUHBQAAAAAAAAABAgMRBCExBRITQVFhcYHR8BQiMqGxweEGI2KR8f/aAAwDAQACEQMRAD8A/QKUpT5lClKUAKUpQApSlAClKjY/FiJc1ixJCoi+07Hgq/8AfAC5OgrjaSyzp7xeKSJc0jBV0FzzJ0AHUk8ANajpNPL+6hCL9KYlfUIoLH1K1J2bsrK2+mIeblzWIH3Ir8O7cW+FgLSsq7XybxWXKtLkpv2biTxxMQ7Lhzb1vMSf0ry2Hxac4Jh2DwN6XMgP4ipuK2iQ+6iQyy2DFQQoQG4BkY6LexsNSbHSub4+aIZpsPZObRPvco5llyK1vgDVK1N/Of0LVQ2spbEKHay593IrRSHgjixa3EoeDDUcCbVYA10xWGixUQDBZI2AZSNe6uhHA8wRWd3r4KVYpSXjf91IeduKPyzga9xryNPafWKx9stmUSr9C+pXlGBFxXqnioUpSgBSlKAFKUoAUpSgBSlKAFKUoAUpSgBSlKAFQ9mx76d5T7MXzUQ+sQDLJ34hB0yt1qZXPwyP/Vibm43h+MhLn/dSHULHGtRXmW1rzLOo+PxiwRtI/AchqWJ0VFHNiSABzJqRXz5KjsrMoLISUJ90kWJHe2l+5rIissYrh3yUTOo8iXizCN2+fxctx5M9wkKE6XypbNyVfrAjr8paFN/BMZo11kQuJQVGrmNhciQDW17G1tL3HXaOHQ4vIQrrLHndGAOVoSAkn3s5GvNBbnXlYlTFAqAN7C2ewABMLplY97SsL/CmTXjFJYO2CtFOY0IMUy76K3AG4Eqr9U5kcd2au+29nDEwvGTYkXRvouNVb0NtOYuKrdkEbvADnu3K/YCAD+sdaCqJ7SyjL1CxPYyPhfHl1yuLMNCOhGjL6EGr+ssRusdMBw3l/wA6I/8AVjWpFegpn3wTEprDFKUqwgKUpQApSlAClKUAKUpQAqJidoxxtkLXci4jUF3I6hFBa3e1MHC+N1RjHh/5i+3NY6iI+7Hyz8T7tuNaDAYCOBcsSBQdTbix6seLHuayNX1aFT7ILuf5DdWlclmWxQiaU6rhpiOpyL+jPevEmMZBeSCdB1yZwO53ZYgVqqVnLrV+d0vr4jH2SHtMzhMbHMM0bq46qQfQ9D2qRUrauwYsQc2scvKWOwftm5OOzXrPJjZMPKIMTbMRdHFwsgHErfgRcXW+lxxBvWto+pV6h9r2l9cCtumlDdbot65+Gf8ACwjmq5D8UJQ/qtewb1G2TLuppIDoHvNF3BsJUHdWs3wftU+oQbgpehXW/Iua6w1yqv21OYkWXXLHIrPqfYvlcm3EBWLfdrIjyNUy7ZplfBi1jWad9M0j5iBckIxjjRRxJ8oAXqe9R5sNJI5jY5Zp0G8AP+HwwJuoPJ2uwzc26hKuItggSh95miDmVIso0dtcxa/mUEswFtC3E2FuGOUYqV4VAEQsMS/OUgaYcW4gA+bscvM2Yyluac7FGOWfdkqJXM40jyiLDry3am5kH2yB91F61bUAtUTa2PXDQvK2oUaDmzHRUHcmw9aXbcmZMpOUssx+JfPjpSP5gH5ERT+oNasVk/DOGZnzNq1yzEcMzElrdrk1psbi0hQu5sBp1JJ0CqBqzE6ADU16GmPZBIXnu9jvXLEYpIxd3VB1Zgv9TVcIZp9XYwx8o0I3jD/Mf3fsrr9blUrDbJhQ3WJc30iMzH4sbk1JzGYaOT3k8HhNt4ZjYYiAnoJUP/KpwYHhX2TCZhZkzDoRcfhVZJsOIXMd4W6xHLr1K+yfUVxWZJS0PoyzpVGdpSYZguJsUYhVmUWUk6BXHuMTpxIP6VdRyBhcG9TTTE51yg8SPVKUrpAVDxMXyiRcMCQrAvMRyjBAy35F28vwD9KmV68NRXbES83kyA/VhGUD8zSH71IdSvdNDa5ewxpod09y7RQAAAAALADQADgBX2om0ceIQBYu7m0ca+057dAObHQVQ+JEeGDe4oiWVyEhw4JECsQT57WaWwBJLaHLoFrzGn0k7vvcL1NRvGxb4jb+FjJD4iEEcRvFuPiL3Fd8FtSCfSKaOQjiEdWI+IBuK/IMbtaKOVYZJHklcjyLoov0RbIg7WvWrx+yZMIqSsN/HoWifzNb/KYnNHIOVjY8DxuGVoYNZTePXGx15Rv6rtv7JXFwmMnK3tRv9Bx7LfDkRzBIqOokw6LLEz4nCsoYKbtMikAhozxlW3unzdCeFWuGxCyorowZGF1YG4IPMUrdRZpppv4MimpIxHhzaDMCkgyupKsONmU2Yd9Rx51Z4/CbwDK2R0OaN7XysOo5qRcEcwTVPt1NxtByODqkvq2ZG/WO/rWhU3Feu01ivpUn5oyrY9k9j5sraglujjdzKPPHfl9ND7yHr6GxqxIvoeFVGMwSS2zDVTdWBsynqpGoqOs+Kh0umIXlm+bkHxKgq/5VpC7QSTzDdHVNMlpsbIMsc88cfKNWXKB9FSyllHYHTlap2EwyxIEQWUevHUkk6kk3JJ41Tv4jZfaws3oUI/3VFn8SztpFhrHrK3D7qXv8Lil/Aulthljm3yzSYnEJEheRgqKLszGwA71htp498fKAoIiU+RTcFj/NccugXlqTqdOrbMnxTBsQ5axuBbKinqq/3Nz3q+wOAWIacetP6bR9j7p8lcppcDZ2EESW586h7OX5Q4xDeyLjDryC8DN9puXRbdTXbb12i3Y0MrLFcaEK5+cI75A9T1UAAAWA0A6AcBT0vQY0deczZ9qMRbEwN9WRfxCt/wAak1GkAOIgHQyN+CW/vVF34GaK5NDEazWx/wB0CPeZ2/M7H+9aWKs1sYWhQdLg+jMDS+l5Z2XJJxECyKyOoZWBDKdQQeINZzBStg59w5JQjNEx1ut7FSebKbA9ip51p6o/F0F4RIOMTq33WIR/0a/pTnG4vfWpwLxTevtV+xMRnjF+I0qwq4x2K7eFRaFh0ml/Vyf6EVxrxsKXd4iaI8JAJo+5ACSqPhaNvv1k9ZrctPleTGtJLE8EiOYYbGM8/sT5UimPCM6D5M30Qzaq3vE2OuW8H/yUhvhH9wPIh7M6AqT+Rh94da0k8KupV1DKwsykXBB4giqPHbIk3TQj5/Dt/CkYrJHbUGGXnY6gNqDbzW0rL02sg6vCs29GaGMSyj+cvFiS4bHPIbgls6NyI5WPbh6Vv/DXinF42N3xPliVQFJ0Btcs2vIAce9XWM2ViI7KYJJhyLxEsOmbdB1LdxYdhUzZOxJpCrS4dyqm4hI3SEjUb5n82Th5VT4nlTUrsw7G0l65X5El2p9xudgSjD7PhaYiMLEGYtplB1APcAgW9KjeH4m+dlymOOVg8cRFiunmkYe6zk3K8rdSa6ps55HEmJcSMpukai0UZHBgDq7/AFm6aBasqS12tjavDhx6kIxxuzBeN2vjEHMQrf70klv9pq7w/sj4VlsXP8qxkjjVcwRT9WPy3/NnPrWsQWFeg6fW4aeKfoZupeZs+0pSnRc+EUCjpX2lAClKUAV20/3uG/8Akb8d29qsKrtutkRJeUUiu3ZD5Hb0VifSrGq5cmpo3/bwKiwebFqP5cLE/GVgq+to5K8rE+ImaMMyRxhTIV0Z2e5EYPuqFFyRqcwsRrXXw9gBCJjZwXlY+csWypaNAC2uWy5h9onnSd9qw4odissv4qzWzFy72Pmk0gP3jvF/0yLV+slUmN2QJcXnvKueGxaNmUK8bWVj7pYrIfaBuEHSqKbOxkpJkmqzxOB8jxV+G4l//NtakYKRw0kUhBeJgMwFs6soZHtyNiQbc1NQPF01sMyc5SI7dQxu/wDoDVoJprKKpPCZz8Ltowq/ql8Mx2UnqauqujwYcuRUXHwMwV4yBLGc0ZPAngUb6rAkH435VKpXJwU4uMuGcTaeUWOydpLiUzLcEHK6N7UbDijjr34EEEaGptZbEYQ597E+7mAtmtdWA1CSrpnXjzBFzYi9SovEmTTExOn14w0sZ7+UZ1HxHrXlNX0u2l5gsxNSrURmt9mX9KrIfEWEf2cVAeo3qXHxBNx61xxHirBpf/2I2I92Nt635Y7kVnqqbeMMvyi5rLeMtv7tTh4m+eceYr/CQ6Zj0ci+UevKoO0vFk03kwqGMHjK4Bf7iagHu17dDUbZWwrHM9ySbm5uWJ4lidSa1tD0ucpKdqwvQXu1CisLk9+GtmiNQbWAACjoBwAq/r4q20Ffa9MlgzG8ilKV04KUpQApSlAHmWMMpVhcEEEHgQRYg+lVuyJihOHkPnjHkJ/iR8FcdSPZbuL8xVpUTaGBEwGpV1N0dbZkPa+hB4EHQioyWS+i7w5ewrdsxY5GdsC8SmTIW3ovqmZbDTmpXX6nfSVgNoY2NQcUkUvX5OGVlHXK5IfnwI7A14G1TD5cUAnSUA7lu5P8M9m06E1aI4YXBBHUail5Uxlya0Jp7xZxbbqkDdxTux4KYZIgPtNKqqPQmqba0212YbhsIiki4KuzKOdy2jc+AWtBUXH7RigF5XVegJ8zHoqjVj2AqEdPBck3JvkYWJw8skhXM5XhwCoiqOPUhm+9blWVx2L+WTgobxJ5Y7e8SfPL3GgA7An3q6bQ2hLjTu0UpCfaB9uTs30U6jieduBvNj7KEQueP9KvjHyXAhqb1jtiTsFBu0C13pSrjOFKUoAV8Ir7SgCLPs+N/aQH0rmuyoh7orptDHCEDQszaIi+056C/AdSdBzqEuz3l82Ja/SJCRGPtHQyH46dq5gsjFs6PtDDQnKZIww90MC35Rr+lff2/h+cqr3YMo/FgBUvDwLGLIqqOigAfpXS9dwyfhI8wYhJBdGVh1Ugj9K61WYrY8TnMAY3+nGcjfpo3wYEVE/aEuFYLiLMhNlmAsLngsg91j14HtoKOOSMq2uC+pXmOQMLjhXqgqFKUoAUpVa+NeVimHCnKbPK192p+iACDIw5gEAczyqq6+umHfY8IsrrlZLtisllXFsUgNi6g9Cw/wC64R7DQ6zM8zc858vwCLZAPS/c1KTZkIFhFGB0yL/1WDZ/UVaeIQb97x8zRj0uTX3pH24YciOfOqyXYEJ1QGM8fm2ZPXykVKl2FAeEeQ/SjJjP4oRUKYYjDDMCcTEOOg3yjmbKLSD4AHsaY03XNPc+2a7X7eP9kLNBbXvB5OcuwS2hnmI6GR/+6+YbwzGpzcSeJ4k/EnWrTAY5JlDIwIPSpNbKSEZWTezZww+EWP2RXelKkVilKUAKUpQArniJ1jRnc2VQWYnkALk10qs20M5ii5PIC32YwZD8RdVHrQdisvB52Vh2JM8oIkkGin+GnFYh0PNup7AWkY7HxwgF2sToqgFmY9EVQWY/AVy2ztWPCpnci50RbgF242BOg6knQC5NYtPFF5LYaJsXipOLC6oLe5HfURrfjoDxJ1vVVtvZst2aVFHiPd4X1wa/9queGGmt1JiB/Avf8bV8/bOb2IJ2I43QRgdryEX+7cVmMTgdtsua8S893EUDfD5xSP8AXVbgF2zMxVd8uU2YyLFGoPS5TzfdBqnxbvQc+zUf5fkbr9tqtt8kkIPvOAU9XQkL961WE0SyKVYBlYWIOoINYnET7Wwal54osREAc5T2lHU5QNOPBD6U2B4ww6sAGyROR5H/AITHgUPAxHsfKex0nC6We2xFN2mil3Vt+5lrs2dsJMcO5JWwaNjqSh0FzzKnQ+h51pwb1nvFsPkjlHFHAv8AVkspHwvkPoKtdkT54wavWzwZdkfMm0pSulRW7QdpXGHQlbrmlYcUjJIAB5M5BAPIBjyFS5pdwI44oixNwqKVWwQXOrEDpXHw+MyNLzmcvf6o8sYHbIo07nrUvHYMSgeZkZTmR0IDKbWuLgg6Egggg14fqGsWo1X3/wACeP5PR6WjwqtuWczjZBxws4PYRt+qyEV8OKmPDCS27tCD+G8NR22tiYpVj8mJNizrHGUdU4CRiZClydAthm1twNXWD2tDMPLILj2lbyOp6OrWZT2Iq+vQaece+OWix2SzgrGhnxByFGw8fvszIZCPoRZGYLfmxNxyF9R4xWA+RXkhU7j+LELnJbjNEOOg1ZRxtca3vo65YmdYkZ3IVVBZmPAAC5JpmOkqVbrxszjbzkxG14BhmGKgPzTkGUD2btwmW3AG4DcuB63vcHiRIoYVF2Zg86TKyZYJSd3E3FUdbOD9EMSSF925+AqPC0zITE5uVJQk8yhK39bX9aa6NqW+6hvPbw/Z/Bm9QpSxYlyailKVvGWKUpQApSlACqvG/wCKw/TJN+PzNv0zVaVW7aOTdS8kkGb7MgMZPYAsp9KGTh+Izfi/w0JZROZZFVgEbgwjJIyuoI8qk2DAEcjyqf8A+O9g/JTic5DPvFQMPoCNHA14au1/StBiYFkVkcXVgVYHmCLEVT7D3uGxJjl8ySoqpLceZ4s2UOOIkMZ10scgtxtVMq8Wdy4NfTWx7ex8+RrQlfctFNeqtGzzlr8j2j4Pj3uKkZykCysEjRQWa9jkW9xq7FQADyr9YxuKWGNpHNlQFjzOnIDmTwArI7D2dK2WTEgIQWkEQOa0jksXc8yL2CjQcdTa1NsHPCRCdsK1mXwI8mzDhdm7pmZmGQm7ZrMZEOVeQUHQAaaVZeGT5D8ajeL5/JHHzdwfux+Yn4XyD1qd4fiyx/GrfPCMW17FpXPEsQjEcQpI9Aa6UNSFyFgcUkGFgLGw3cYAAJLEoLKqgXZj0AvXVIcTOL/4ZOpyvNbrbVI/XN8BUDZWHZooSjhZcPmi865h5fIbqCDewUg359667ShAXNiZHnJNkhFlRmPBEjX2ierlrcbgCvB1Rork1Ym55ax8fr5HqMyksrg7R7Sw2F+aw/zsrNdlBZ2cgXfNJYrvMqkhWIvawtVvGsOJVZMqSA6glQTpy1FwQeXKqBmGBTfTBWxDA7uNSFjiUasBpoi8Xktc6Ae6tc4HkgiTESypBNNIFMeRt3KZHyxKyAsyS2IBcHn5rgabcMtYezKcmwFU3iRgwih5ySoSPqRMJHJ7eUD7wHOpm0doiCPM4uxsFRdWdzwROuvPkNTaq3A4VszTTEGZ9Db2Y1HCKPsOJPFjr0AV1moVMH6vj5lkY9zJ1YqM2xs1v5v9VQn9Sa2pNYbYz76dpBwd2cfAnyn8oFUdAi3fKXkl+5R1FpVJe02QpSleyMAUpSgBSlKAFc8RAsisji6sCrDqCLEV0pQBVbKxDAmCUkyxgWY/xU4LKOROlmA4H4i8rHYUTIVJKnQqw4qwN1de4IBptHACYDUq66pItsyHqL6EdQdCONQv2k0OmJWw5TICYz9oC5jP2vL9ajPkxmE8+8stk7UzndTWScDUcBIP5kV+KnpxU6HkTayOFBLEADiToB8TVGyxYhR7Ei8Rwb1HSuQ2NCNSl7a+dmcC3MByQK5hj8dXtutz5LifljqV/wANGcyk/wAZx7Lj/LXiCfaNiNALzJ5ljUs5CqouSdAAOZqBjtuwQ6Z8z8kTzN+mijuxA71RTb7HMM4yxg3WMai44NIfeI5DgO51ozgVsscn3SPERbGTmQggGyoDxVAbi/RmJufQcq2UEeVQByqLs3Z4iHfmanUJCk5ZYpSldIFYz/Jp850imID9El9lX+DjKp7qvU16GJ3eIld4pZJBZcMqoxTKVBY57ZEYvmBLEEBRbvOnhV1KuAysCGU6gg8Qarop5MJ5XzywD2ZAC0kY+jIB5nUfTFz1HE15/qOhnXa9TTHL81+6/c1tHqouKqm8ehwgg3ksk2JYFIbGVvdzrZ0gjHHdx3VjpdnYdLDq0D4nEYeSZbEyZo4yf3UcYLgn/MZxGW6WA5G8jD4KGZt4khdC+8yB7x7wADeWHPQaE2uL2vrUrG4RnKOkhjdL2YBW0YWIIYW6H0+IOOtck4xefWXv+X/DS8PZnOP57ESSnVY/mYvSxlcdyxC//X3NT6j4TDLDGFBNhclm4kk3Zm5XJJNU21PFCLdMPaWThfXdofrN7x+qtz1tSklZq7n2JvP6EnKNccyY8XbTyJuEPzkosbcUjOjN2J1A768q8eG8DlXNa3IDtUHZOyXkYySksWN2Y8WP9gOQHCtSiBRYV7HpuhWlqw+XyYOr1Piy24PVKUrSExSlKAFKUoAUpSgBQilKAK3E7Cgc3Mag9QLH8RURvC8J6kdCSf6mlK5hEu5+pIw2wYo+C/2qyiiCjQWr5Su4OZbOlKUoOClKUAKUpQBX4rY0TtmylX+mjNG3qUIJqK+y5houLnA6Eq36spP60pVE9NTY8zgn8C2N1kdlJkZ/Dxk/eyvJ2d2YflJy/pVjhNjRx8r2pSp11QgsRSXuIyslLlliBavtKVYQFKUoAUpSgD/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8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0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2" descr="data:image/jpeg;base64,/9j/4AAQSkZJRgABAQAAAQABAAD/2wCEAAkGBhQSEBQUExQVFBUUGRwXGBcYFBcdGBwYFxcYFRcaFxcdHCYeFx0kGhUYHy8gJCcpLCwtGh8yNTAqNSYrLCkBCQoKDgwOGg8PGiwkHyQsLCwsKSwsKSwsKSksLCwsLCwpLCwqLCwpLCwsLCwsKiksLCwsLCwsLCwsLCwsLCwsLP/AABEIAMkA+wMBIgACEQEDEQH/xAAbAAABBQEBAAAAAAAAAAAAAAAEAQIDBQYAB//EAE0QAAICAAQEAwUEBQgGCQUBAAECAxEABBIhBRMxQQYiURQyQmFxI1KBkQczobHBFSRDYnKCsuEWNWODkqIlNFNUc3TC0fBElKPD8Rf/xAAZAQADAQEBAAAAAAAAAAAAAAAAAQIDBAX/xAAxEQACAgAEAwYGAgIDAAAAAAAAAQIRAyExQRJR8ARhcYGRsRMyocHR4SLxFGJCUnL/2gAMAwEAAhEDEQA/ALmGNn6etdMSS5dlZlsGu/8AlvvhcoDpPpf7h/niUJiLZYPy2+WF0N6jE5XHFcFsdA5Rvl+eFCH1GJuXjuXgbYqRFR9RjrPqMS6MdoxNsWRDv64ZmJhGhd2odAANyT0Ci9ycS5qdYkLudugA6s3YKO5//poYqMjkHzTc6W1T4VG1r6IeoU95Ni1bUtYlyeiNIQTzenWg08f8oZ4nCltOtaZbHVR3ZhvsBuQQCWFYsvZLAIcEEWCBYIO4IN4IkyaNGYiq8ugugbAL8NAe7VbEdK26Yo4Jmyb8uYloHJKSkjy311DtRst231ChqCrPdjqM3/FV3dblmcp/W/5f88N9kb5YNeGjhpXBRFggyreowvsh+8PywVWErBmFg/sZ+9+z/PCex/1v2f54JrCacGYrBjlD6j8sNOVPqMGaMdowDtAfsp9R+WF9jP3h+X+eCuXhDEcOmFoGOT/rfs/zwnsZ+8PywVprHYYWCeyH7w/LHPltKlmdVUdyD32AHqSdgO+Js1mVjHm6kEhbHQe8zE7Ko7sdht3IGBY8g0xDzE6RZVACNiK6HdVrqTTNfwraGG86WvWpVgx4ggAbz6b06tNKCPeBN9hZNX7rD3gRixaJge2JpssroY2A0EVQ2qqrT6EUCK6Viv4fMYm9nl7fqn7EfCP4D0Pl+6WauOr660Cwg6vl+eOKt8t8FFawlY0zGDvGw6kH6HEZb54M1DSwYGq6jqP21gAYQIuMjH9mf7R/hibThcin2Y+p/ficJhmYPy8dy8E6MIVw0S2D8vCaMT1jtOGFkHLxFncykMZkkNKPzJ9AO5xPm8ykUbSSMFRdyfrsAPUk7AYqeH5B8xIMzmRpRd4YT0UffkPdiMQ72HFLWWnWnWRFleGtmHE+YFLX2cPYA0fN/H71elDEfHM3M05ijk5QVFIbSDqkbWdJFjbSl/PeiNJwXL4nXdhG7IASHtRqodFVqomttRF/iLN4lwdJve1qxXTatRqwwsbqSCLBIsWaIvGsI/DkuNfswxMR40WoSrZVt1uUPhbKkTZglpPJoRlcqbOgNa6VUFbeweu5sAna34qYliqa6ZgEAFuX6ryx3YHf8De14KiyghiYRozkAtRa3dgOhZu5qt9sU6ZJpVGchkMk6liiHZAl02XKH3G2osfNqHptjLEkrfCdGBHJOb/v7DOFynLP7NNQUD7Nui0W0qFvotlVqzoYhehXF0Y6wPmIY85lwUIF2VYrZR91ZXXY+qsu3foaIh4TnzfIl2kUkKSSSdIBKMxG7BSCD8S7701SOSu3vv8AkN0Y4pibThNOKoysh04TRibTjtOCgsh04QpibTjtOCgsh04TTifRhNGHQ7ItOBeIZ7lilAZ9rsEqgPQsBuzH4Y18zHbYWwdn84QSkfvAgMwFlS24RAdmlI3AOyjzNtQbky6wRtLJ/RqzmrbSACWru7kA253PyG2MpSbdR83y/fT72iPK8Mvzygk2G0sQTY3VpCPKWHUKPKnaz5sFI4ZmANlDTCtwSAw+oojfAukTy6XYGJlDxIptJVoamc/FpJrR0ognVY0zZ+Iq3PQWyDTIoFl4wTa7dWQksB/aHxYwjiUv4aJ+b5svxIYAY5OW1lHsxOTZDblomJ67WVPcAj4bMudyIlQqdiN1JGwPoR3U9CPyogES5oRPAWZxymAcSAih0ZHU+oNEH1rA4yssyqJ6VABqVLBlI7t3jQ7Hl9T0JqwwpcD4ErTzX77uRXeRcOzhJ5cnviwCe5UWysfvgG/6ykMO4BmnEPEsjqGtQbAGpV6lV3Vk9HQ7j1FqRvtJkszzF3KlwASV91lbdJE/qsB+BBG9Y6INp8Muv6/YrOlXyt9MBgYsJk8p+mA+XjQLL7Ip9mv1P+I4m0YfkY/sl/H95xLow0Zg2jDCL6dBggi+nT19fph2kYaIYNy8MnkWNGdzSoCzGidh8hufpgusI8QIIYBlYUQdwQdiCPTFAZnJZJs465mdahQ3l4SbFixzJB0Leg7du5Y3xHFO2VlGXCmQjox6itwPmRtv64CjLZCXQ5LZWZvKx3KMd/Me/wAz1I83UOW0hT06YiP1NMXu02658zG5bhEzqIeRyYSFFs4YqvxLVC9tlPa9/d30PFs4Y4yw3ZmWNL6apHEak/IFgT8hiXO5oqyIi65HshdVAKtanY70BqUbAm2H1FdxeIrzEmYnLzEaZaGqCUEFb/qagpDH3TsdiKrFxZSWexn2fs8YSyWrvxF4plJImGZjJdo1Cyx3QlQfdF0sgJJX1uj2ICjaSMHPR+eOY6poUF0g2DrQ80qgecd9x8It+fzEb/ZZ9jGVWtADCOVzYEkbj3z3WPqrb0SFIk4HLHCXEkvLk0o00TAhBMY1kkaIkeYkMCVUne+5xz1cstPud18GHnr4arl+9g2LIIkjzq+mOVQzqaCFgARLZ906dj67emKTMI2fmDQXFFH5WzFedyDYVAdvKdwx90k9N1YhopOIOb1R5RDQHR5Cp9e246/D2828egjhCqFUBVUUFAoADoAMaKN+Bzylw5v5vb99eDGWzhNOJtOECYujnIqwmnEujHFcOhkWnCacTaMJpwqERacCZ/NaPIppyASQLKqSVUgd2YghQepBJ2U4sVXFDw2TlzMMzQkYgq3wamAQm/Vj5VY9F0JsffzxG6SW+/LrbpFRC8plBDotSXY6VUG9IY6nJY+83Vnc7sfwGII5p250UsaP7wKxmm5TkhGUMak8uzbqQQRR2uwzcEgkjdArEB0ZWbSKfSdQNHcNGor0J9AMC8RyEgMciylnVgPMqhQXIXbSL0ElVKknbf3lBxw46nFNK6Xt92aRoAlyg5KMytEstOxFhsvmGWjKOhVWJIeq94k7M5wdl88kcYUR6ZFJX2eOi2sbnTdDSdQbW1CmBJGD8tPzEDFGW7DI43BBKsp7MLB3GxG42OIGRIAoUUzDlKxFtS6mVS/UhQWoE+uGsJ4dSg8q6yGnxOivECwkPIrMASwjTzxwk2SVUAM5J+RKknSACcWMOZST3HVj1oHcD5r1H44GQEf/AD/564BzlM0aqftUkiYAVqUPJRP9kqsgP9UNjPA7QoNQUdTqngZXZdgYrM1lTFIGSqYnl2KAdjbxMeyS0K9HAO9gYunXDJMsHVkYWrCjuQd/QjcH0PbHozhxKvTxOVMEWVZI9ae6QevUEGmVh2IIII7EYhAwJlM39s6BuYaYTEL5bQAJPq2ALVy2Au3U1sjHBeDDk5RtqhM0eXX7NPphzJfXD8sv2afQYlAHoT+7GiJIAmE0YnIv5YTRhksh0Y4piUjCcs4ZINm8mkqGNxqVuo/aCD1BBAII6EXjO8JmOTk9lmJMTfqJD0AJACE9hZArsSANmUDVGPAfFuEDMRGNqB6qSLo1W47ggkEdwThOLea1NITS/jLR9WDcShkWWOaJObpVo3jDKrFWKsGUtQJBSqJFhj6DAeb4e8kUsk8xipW8isvLjUKT9qCKlJG7Xt2HqZOBcVcMMtmBplUUrFtWqhZUtQtgASDXmXfqGAXj2XycJE88amRiKAu5GWglqNnI2okEjYDehjOStX9GaxbjJRfk1nfXqP4cRl8ojSuVWlYK+5TUo+yU9XprA6noN8UkU65kyyslRyMCobfUAiqGIqt9G1WNgQTeLPKcDkzDibO16xwfCvX3vXYix3rfsqm5zg5lkcl9KkLp0+8GAqze2kUPL33vbY5Y2FLEw+GJrgY8MLF4pZ63Xsvz76gPAEfcK32Ef2YjbdlYVQU9VQDoGsmxVCrt9GKKOV4pCwX7RKEsfZ030shPfqVP9pTRsroIJldA6G1bof2EEdiDsQdwQcadnnceF6rUy7VCp8UflegzThNOJ9OGlcb0cpDpxxXEpGIcxm4461uiX01MBf0s74AO04TTjoM1HJ7jo9fdYH9xxLWCgItGK7xByjEqyo7B20KVCeVmBFlnIRQfdptmvSQbo2+nA+ekIXSgBeTyICLWyN2Yd1UbncX06kYyxGlFuWlbjjqVOWmmy0a+0coRBwusytqVWJVLtaPmKDdttXVqs2SZN9Xnk1qDqUaADfbUwNNXagOgu8V7ZOSTLmPL6OSoESByys2gi5VkF6aYeUBaOmwQCDhYJWyj8qS2iP6tq6DqaA9BuU7AFl8tqnndm+LKCfaFleXhta/Nmsqv+JbacA8a2jU9KkTf01NoH7WA/HFmFsWNwRYI6G/TDZcsrqUdQysKZWAIIPUEHqMelKPEnEmLpplG0/2vLCO5CarUAjc1R32O3ev2GpIOEG2lZEEjgLpar5ahqRnW9J1OT5bGw64IzXDkUxJGBCGLqSq/ejJraqJKK2r/AGYHfBmSm1gg7MhKsL6FSQD601ahfY4wwezRwne5tPGc8tgSHUpQNzCGXumoqwrZigO9HqdtuuAM3nmmfkwdCLLb0VsrrJFER2CAAQ0pBohVZ8TZ3PGdhDDRVhZY+6yWRqat+VYIFbykEClDNi0yWQWJSq7ljqdjWpmoCzW3QAADYAACgAMU28RuK03f2X3fks9I0A4eHJDCyJ33ZjWpmoCzWw2AAAoKAAAAAMCacXGZXyN9MVgTGlVkhEp8TsrNGmXeTlnQWUSkWADRKwsAaN9f20MK/H85toyBa/WbSB9dUYOAuGGV83LEuYeFCZH8ixHUymJDetG6BgNsOz3Fpsjm2Ms0k+WWBWfWsepWZ5ArDQi2LVEO3xj0wJ5HYsLOklfLP9By5/iLDbKRRn+vKGH4lW/hhOXxRib9jUXtRkuvxVhf54qOCnMzmeKTMSLNlYyQyGhzpJJSC69HVVRVCnaie9VNwrILPPlmZp9OZyhnK+1T0JNcVkU42+0qum3TDsp4Ci3deje17vkWJ4TxA9c0i/REP/6hh38g5r4s0W9fMy/lpAo/s6betRwGGWbLsTNKsuWy6COpHrmgylmkUGpbKKpDXsp9cA8N43KeHZrXI55qTzQSajqGhmMkYbqNNqy79GI+HCtEvAnmk1k0tFv5F+nh3NjpPv686eu9+U6vX9i9d9Sz8KzwBK5kLpGqtStekE15oT1uvwHztnh7k6kOaAGeLvRlBDm2YqIWOzLy6oJt1ve8GcHjM+azeYPuL/NYvSoyTKw+sjFf93iln/bMZqUXJOsv9Y5+GQAuSOeyMM1jngGmPl1aHYAPpHkNrqDAeRtwKsE3g3AGV+fmW5uYboTRWMdAqUALrqwA6mgLNwfo3N8Mhvb3if7zl/8A1Y0hXFRSf8jHFk4ylhrRNkTYHzGZVKDMAT0Xqx+ijc/gMOzTMWEaGmItmq9C9LA6FiQQL22J3qijmKAbkKXPU2XdgL+bOaHz2xRzlbxRVkUMqyCRPcJhlojujUthTXWtjR7Ua7JcS0/aRqSGIWSHYPrJCghTsHugd6YUb2BxosvxKKRHdJFKx2H9VIGohwd1IFGiMAw8Xys00QW3k6xvyJSo8p/pdGkCr6msZSwrkprJ+6OmGM1BwkrXs+ZMMizC5Waz8COyqvytaZ/mTsa6DHfydXuPIp+bs4/FXJ2+lH5jDoOMwvA86Pqjj16iAdjESHFHexpP129cLNxFFhWY6irhSqhSXYvWlVUdSb/fdAE41MAWTMSMeUBok6s9WoT7yWKZj0APQ2TdAMTl8ikd6FAvq3VmPS2Y7sfmTiHJ8eRuaJUfLNAgkdZdG0baqk1IzKV+zcdbGk2Oly5biiPIYyHSQJzNDqQSl1qXswBq6NrYsCxgAfPlEf31Broe4PqD1U/Mb4hhLI4jc6g36tj12FlG9SACQepAN7qSRcn4lSR4VMM8aZkXBK6oEkOjmVQcuhKAka1F0flbstxGLM5eYyK8QhLLMjnS8Zj81llO3lAYMDuD1whhB4kmoga30+8UjdgCNiCygix93r8sVsb+0udJI5oKmtSvFlwSpH3kkldT90gDs0eLfg0pfLQuYuTqjVuV9wEWF6CqB6UMJNlHEheIxqXFSalY2V9xgARZq1O42rfy1jHFwliJJ6XbXPp5gnROsYAoAAAUAOgA6ADthmYyiyIUcalP4GwbBBG6kGiCNwQCMQ82WMgysjoaBZI2QoTsCQXbUt9Ttp6mxZB5XGrEjOoz5RgrXJEx2IG/qdKj46slBs1EoLtDdxMrKGUhlYWGBsEHoQfTD58urqVYWp6j9oI7gg7gjpijmEuVcEedHbeyAGJPRj0ilN7PsjnZtLENjnbeF/59v17eGmizLqUhVLMQqruSTQA9b7Yos8xzLctU2ZRaMCLjs6WzPQrGTdQ7NJuDpXWBMTLO4AAXSQTdMsI6ix0lzB2obrH13ocy5y2UWNdKjqbJJJZm7lid2O3U4hSeP8uUOe78OS799ssx/LrqQ5PJLEtAliTbMfeZvU18hQA2AAAAAxNow8rhax1JJKlkgBcyvkb6YrKxb5oeRvp/EYrNGJYymXIxtmi8+WM8StmEIGXM1M3sroSgVqsB9/r640WXImzaMIZBEYHjYSQsoDJJEyDSwGxDNX9k+mM/GVGc0OJnTmZglITJerl5NlLCMg7azudheD4cnlfb2SVG0vl4WjSXmkhmlnVtiSVJ0r1wl16HfJWs+T939RqZebLZ3NzciWRJ7QaFs6gqPGa7KWkkUsdgRvQ3xYcM4E8M2QFWsGUeF2HTV/N6/Mo35YrsnkMucxn4mjcyLIeWwSXSq+yxMBzQNC0STRa9/mMN4spzGTyr2weXIzC7N2+Xjk6+toDeBaBN8TS7quv9ctx3DOH5jKmZhBJJzlmQBSmzJmZ3hLWwpXSfr2074Dz3hB/5Jny9qrwuzQOzKFYGNQd7AAbVIm9dbxFNxCSZsrFI7apEGXnIbY1mMsSxA2HNikBvqA+LvOmEzQJlY48wmWZmky8BitC6kJJoLKmzahRN219sCplTeJBrPN5+mmd+Q3xBHmczlTHHCpC8t1kEqMWaIrIBGB0JddNkgAWd+mDeDZiOAQ5VDr0ArJLY08yi72fidm1E+l777YSWQ5hGigVsu8ThpoGCozo6sQBIjELqO+pSbKFSRZIrhl1IEaxi7CCJwF0kg1tRAFK1EWD2JxWjswiliRcJNRSz8e/+iTwNmFTLOjMq8uZ13YDYaSP34vW4lCOssQ/3i/8AvjO5DVK80aZeHVCdLapAO7KKqM7eQ9a7YIfKZgOkYhy4LXvzWOlR1dl5QsAkCtQJJHTci1oY4mHhuTbn9C14ZMsjzsrK4EgW1IIoRRtVj5sT+OAs2s8WdMwhM8LRJGNDLzI2Du0hCNQZWBS6a/sxscWuQ4YsWrzMzOQWY9yBQpRsorbYfW8RZqeZJgVjMsLJRCFRIjgk3TEBlZTWxsFRsbNUcjq8gJzDNl8zNEBqkjZXJQrJaIwCyAgMGXUdm6XiTw9m5Hhi1xcteWmkmRWJ8o7L02+eO4TlJGfNSSRclZyumMlS/lj5ZeTSSoZgAKBOyrfoK3gPEszFlMvFJkM00kcSIxD5SiyqFJBOYBrbuBgGiq4DAFVqFR5xszAw7CeKWdI26bF4lKknvGg74tuH5I5rh+RdX5UqRxTRvWoK/J0kMprWpWRlIsGjsQaOJ+H+HmOVmgl8hbMTyRsKJXVmXnhkHUWCVaj6UcdwzI5uHJZZNMXNhIWWMHyNECy1G1eU1oYWO1GrsBQPn+JN7PmUnEfOhRGcoG0PFIxAYA7r7kgKkmip3IOJvEh05nJsKtjPET30tlpJTX96BD+GJJ/D7TpnOdStm4+SApJ0RKJBHZI8zapXcmqGoDfTqMOUhzOYkRp4OSMvGw3ZGMk7pyy0ekmowpaiaLa+grdCKzwZmWzAy4nCo2WgilgjXdWjlgCLPqIssAZI9IoLZu7Ug3xPwsNPl2B0jMSLl8wABUkVNKquCN/NHov7srjuKiHBJ14fkXjSs5k4YwIywAcctUmgdulMBsegZVPbFt4khcxwlELlMzA1AEkKZVV227BGYk9gCcAFmRvhKxKwwxhQskADqb2wiaBOJACCUkWNDWPXynb8emJ1SgAdzQvFZl+Jx5qTRE4aOPTIzC6ejaCM/GmoAlxtsBvZq4YYSaegJjNOEeAMCrAMpFEEWCDsQR3FYkC4cdtzsBuSewwxkGXyyooVFCqOgH5/vw8rgfh3F4sxr5TauW2ltiN6sEWPMpvZhYNH0wZWAoj04TTiYDHFMBSYHmR5G+n8Riu0Ytc0vkb8P3jAFYzlkygDw3AXzjSLWmKSZW3/AO0Eag13OqAj88W2fEsWd5yZeWcPAsZMbRCikjsLEki9nPS8C+DINOYzw6VID/xNK/72ONUcWlka4mI+Ly98zI8LzU6zZrVkswFzMoZSWy9KDDFCxepuxjJ2vb57YCyGXmTL5ETwtl0yiMkzu8RBQZWRGKhHYkagp6A/LG60480yPBva81Lz+Yy5VyqrKfOpZzIqXZ0hV0mwbYFN6xhjzWFHieZtgSWK3oqXf4ZZ65/cFhysc0uXUZiESpl44mLN9m+YjETwPEekvnTQwFE1XY41nBoJXMmZhGWV2CQhFdmh0QmQuBIqLTGSRhYBA0jvdDjw/lpQycgJ/W0lWuzuCR5hYsHcH95f6OpXORAf4JJFB33pjq7no5cDpsBt3OXZsf4raqqL7TJKFp3tT879kWPDOGOjyyylWlmK3pBCqiAhEW92rUxLHqWOwFAET8Ojd0kZAXjJ0N3Fijv6fLp0PbBpGGEY7kjypScnbMp4YI9v4ivdWj/5jMwH7SfxxdZCO5J3O5LhPmFRFIX6andv7+Kbw9/rXiYqv+r10s+RyT69WI/D64seMZ0ZU87qJSEMQrW8lUpi7FtK7g0NKgkqFNkTTFyl5L2RaacJpwDlfEcMikpzCASpqCYgMOosIQSOhonfbBGT4gkpcJrtCAwaN1IJAYCmA7EH8RimqMjLRcGOal4gRLNHNFmNMEiyvUdZbLuo5erQyamJKkUbOKheMZfMZlJM7OcsHyUD8v2ySBeYZswsoGmRddFa79sXOX48mWzHERvJM+ZXlQJvI59kywFL2WyLc0q9zgfg7xZPPcrMzQo/sOXBLuqhpOfmmkKBjuNTH8xhFFxmeAZf2f3WZY42KEzStsQXvUXt7Pck4q/CeTy2X4bDnTEglGVWSSUIDI32Ydrb3mJI/HGoGZjngZonSRGVwGRgykgFTTA1sbGMfkcukvCeE5d7IzHs4NEjyxxNmHDUdwVhZCP62GNBHhBHy00mVzEgMkqR5pbb+kkGnMol9llXUB6SjbDeJySKnHCXYqsOqMaj5f5nvp+75lJ2774l45wXL5JsrmocvFGIpgsxSNQxinBiLEgWSsjRtfWgfoW+JG+w4z/5UH88vKv/AKcIZpeHoeTHe50LdnqdI6nGS8P8MizEI5krLxAeeUl2E0UmqyqoTtECukADQyj4rJN/k/F2Scxxpm8u7tSqqzIWLbAAAHrih8U+JMnmMkzxyoc0qscugI9qTMKPKgjHnVg1BlqqJB2OASNkV3xU8Q4YqucwQX00XR2Z0pR78SElY3UC/KBq3vcgi5Ha+tYUL+OEIxviDg7QSJPl/KNV7dEduoI7wye6w+FirDfdbjh/iSGYxoCRK+oGMjzIyAllfsOho9GG62N8SxJI2QQRCOR2hUASk6GtADrIBNEE9sYXM8YXKyaARz8tR8zakO3LbVKp0qQr9HKncXQN445uWFNcEbTefd3/AJ9TGVweSyf07zfcX45DlVBlcKSCVWxqIXdiLOyixbGgO5xmMxlps6DLm5Vy2SU6gvu6lXpraQCgTZLMoPTSF95jo+Drl0OZzzmaX3tC2y6goYIibc1ho8ooC+ig4A8SZ5M9lkzGVm5iw07oFt06Ok3LNPqTYlfjRnABsY6ZT4VlqaNkGYkiysiZ3IskuWP2UyxyBwF+ur1FqB8bMP6UkbjK5lZEWSNgyOAysOhB3BGMdms1HLllz6qiSwkR5tARpaIlRMj/AH1CPzUY71RGzHD+GTHhuaOWka4JTqjdifKWfQGJZjepmRHr+kcNQEhojLiKTNkxw5cLowpGLNED5xfsz+H+IYr9OLLMj7Nvw/xDABGIksxgnhiY/wApcSStl9nI+eqNif341tYwuW47FluJZzmHzScoKAUDELBER5WYE7u249SOxxat46Qf/TZo9ekaHoSNiHI7fuPfDjkszbEi3JUtl7I0xGMi+VGUmmB3GZJlTYLqk3DRWx069ISrI1b7eU4Ibxz005POG6P6huhGrer6dCOt7Yhl8WzSDSOHysp2IkWYCvoYCD+fbGeNhxxY8LIgpwd/gbJmJFO0ZX0UkO0rkeUR03lAqySANzsNzi94HwZctCI1JPxMSbtiBqI9LIuvUn1xQxZzNJ/1fhyxWN6SIfhvLHfarrv02uVZOKtvoy6/Iiuw22d+97/Mbbbxg4KwrfPuHicU8m0vNfY1Bw0rjG56biEWg5nMwQiRtClN11aHfzFsv5BSk2TQrrvh3Eslm4Y9T5421qgCamZyDpCKNAOw1HoNiSQoodOfIx+Gv+y+v4GZXOJl+KcRkffWsIVFouzLGKVR89XfYUxJAF47J5F85OzsQWrS7jdYENHkQX1kIos/XoTQ5aALhnC5JpWVW1TMPt8zevkoQtxRFrt2CqQD6BmFBEb0DJZFIY1jjXSq9B+0kk7kkkkk7kkk42r4arf2JnLid+C9FQzLZNY0VEUKiABVHQAdMC8GjuNj1JklLfUSstfgFC/QDFnpwFJkmVy0TBdRtlZbUkCrFEFWoAXuNul74zIHRcPjV3kVEV5K1uFAZtI0rqaragAN/TCtlEJsqpNVZUXQs9fTc/mcR3mD2hX56nf/AJdK/vxG3Ci/69zKPuAaYu/VLJb6OzDYbYBEWU4kjuFRfIwJjcVoeve0V23BB+LzEWBeCYMmqKqIqqqClVVACgCgFA2Ar0xJm8iJFokqQQysuzKw6Mv51XQgkEEEjAq58x7TjTX9IoPKb53vy/o23oWwDC9GI2iG9gbijt1Hz9cIOIxFdQljK+uta/O8DPxYMKgHObtpP2d9PPLWkD1q29AcAyeMr8OnY1tWxHbbocdyxq1UNXrQv88Ax8NaEao/Ox3lX3RIxNs4vZHsmuxFKSAFKkJxSImi4Ru6P5X/AOE1Y+YsHscJgTnA/Ecxy4nYVdUt7DUfKtnsNRG+Fl4pCpoyIW7Kp1Ofoi2x/AYEzHC/a1dZ1KxMrIsd+Y6gVMj17rUSFUdLJO5pUMoWzMudrL5NjFlI1CPmFNMwAoLER02HajTA2oA1zZOWGAplcisMryczW7SWv2RXmCRlBJbVKoEYAABPugVgThDzex5vh2oLm4UlSJhSa1YWki7mq5iAntqUnc4dxniCezRPHl58rJkyGQvl2EcZVdLJIyggxMhKM6agAdXw4zxJVoSxOGZ5sy+Z4fngVlsyIQdwpIdTHIALMbUUagaA2tGxUQZcRTMuYJiaJwjTxeVoXl3jmXqGy03dGDKkit1G62PF8xBxCTKNE7Q5tH0tH0njUqSWK3RCMFYNurKWAJEm52d4umRnSTPOJJswnJjTLwOdYjOskpbMSWkFDoPXcnGFcX5ElegJwnwLmEllSSVPZmqwg/Wx6i/LZD+q0sKsEjQ7KAAF0abxBwYZmEqCBItmNjZAYitLgGyjA0w9D6gEUHCf0jg5nk5zLyZJpGCwFwxD6jSgtVBtxdWB641GQkpZndTGOa5OsAWFOgN16EKKPfG8IqKyNFDhyKTwfxksPZpbEsYOkOfOUWgyMdTFnj1KrNZ1WrfFtpCMZTxTwljpzsStG8ZDMLAOlLCS6SuzBSyMti0c6idAXF9wPiwzMOugrqdEiBtWiQAEi+4IIYEgEqw2HTGg1yCM17h+o/xDANYPzQ8h+owFWIZRfRpsDW9D92H3hYx5R9B+7C1ihDTgefiESe/JGv8AadR+84yvj/g0OYzGQGYQSRF3RlPS3MekncV7pFjff0JxXnL+HItv+jtv60bn95JxajYjWP4ryYO+bywP/jx+oX73qQPxx3+lmS/73lv/ALiLvdfF3o/liiSDgvKDiHK8syLACMvQMkuyqBp7316dbw7iOR4ZFM0PshlkUa3WGB30BrppNOwLUaHvGthiuHxJok8Vcdy0mX8mZy7sJIyqiWNiftVRgAGsnSXH1xRzRpHHzFkCFV0DW/ljS7blBjpW6utgSFvYbTeJEyMTcpuHZt7dYkkQBV5jboInklXe1BDAVt12ws8ELTpEOCiSblcw+0SZclULtH5nLSaiauhezC8dOFLgjVd+xNFrwvxpwyCFFTMKi+Y+YPqJXeR2OnzG9y3Q3YNVjXDHnPjjIn+Rc0ZclFlmXSESF0YlS6LuwjXQDqIIF7Xvj0LLm0X+yP3Y5ZIZJjqx2OvEiGkYTTh9Y44AoZhpbDyMRnAIzHFcgn8owSFRq8u+kdlzKdf99+7GixnPEOejGay51qdB81G9P2sI81dNix37BvQ40WWzCyIroQysLDDoR6jFPRCWr62Q4DCSRg7EAj5i8POOxJQ1IwvugL9BWEOJDhCMSMyXjTKNEY87GdLQEcw9uXuLbtp8zKxPQMW+AYKEuZzKs0MuX9nmBUEo3Ni20SKQCUkYMGG+miKINY0csIYFWAKsCCCNiCKII77YxXDMx/J2dOWkb7LMG42Z2PmOlEYsxJJZvI+/vGJquU0mrQVZrcvk1RVVRQRQg9dKgAC/wxisirPxvP8ANYM0McAy4PRIpVJlKjsbUA9O3rjb5rIJIQWXzKKDAkOAeoDghgDQsA71jJz5FYc4kmsZh41WB5HdVmTmuZAJNKKkitpAANaSqgDzGssWN4bSNcN1JE6QLmYnizKAdH5ZkuRBsVdmU/ZuHDUVbooIPUBmTR4X5Rh5oi5k0SQygHzSCw8TlVWi5ZCWIFEbFQS2fjoYTI0mWZHtATJoZAwKkSRt746kMtagQKA8xuuDQeaWcgqHVEXVYJSLWwZlPu2ZW670BfoObs6kpVsb4tNBsMzsfNGUFdS6k36Ut/vxieIZxeHcQQR+aKbRE0aAl1tqRSL+ENqQAXoWRa93FjxXxS87cnIjWWBuVdwOgtCfLp3JMhJqvKshNCx4B4Tjy3nNPMb85306zbBL33IBZurEb7AAegc2pZZz3fx/98B1g3NL5fx/gcC1iWrGXqDYfQYdWEQbD6DDsMZj/wBIqbZFvuZyI3vsArsdhsb01vsLvqBiTxVl1TMcMKqo/nlbKB1yuYHbHfpPOnh7OOsbo23U76aX1J1aQO5IG14M8Uws4yTopcpmoX2HRWDIzfQK5OLWwjPfpXRJPZIpJo4BqmmV3dVAkigYQmyQNpJUNd8F8HOYYHiGU5c0eeWKaTLyeSQOIkjPLmFrdIBpYVYPmGLbMZLmcWjYqSsOVcbqdOqeZKpulgZc2Ou4xWcOfMcO50fs0k2WGZZkaKmdIZlMxKxDzSaJiy6RvRBF1jRSuPCKiLxJxaPNZbJzJqXRn8urIwAdJBMI3R17EFiP2gkEHE/HsxOnF4Tl4UmdspICHmMYCrNFvqCNe7AVXfAHEODzNDLMInUz8Qy2YWLTbrHG+XiLMBekkRGQ+gO9EGrjj6Tx8QgzEWWkzKiCaJhG8SlWeSB1J5jqKPLbpeBSS+oqI/0iMx4LmjIAriEMwRyQGBViFcqCaI2bSPWsaPI7xRn1RT/yjGV8U53MScPzQmyvITQKLTIxJ1rYKpYG172cabgpvLQH/ZJ/gGMnkhhenHVh2ExIqEw3D8NrDEzP+MPEbZOOJkiErSyiEKZNFWkj3dG/1dVt1+WAxneKsu2WysR3rVKz/S9NfP8AzxF+kxyIsqd/+sjp/wCXzHX5fiPx6FvF8pmVz8EQz+YVMyJjQTLDQYwjKEJiJIpmG9nYY2w4qXL67eBEnwgv8g8R1vI3soabyNytdKx8on0sBZAq11WQALOmyTlfDHE0XT/KakAUo9hiCqNgBQNkDTQ3HU2TtT/5JefMzZd8zmOXBGhDCTTIZZi7amZAthFVQq9PM1g7UN4I4xPNLPHK7MY4VS725kU2ZgkYDsTy0J+uNXBuLdrKttnoYqSUtNfcIHh7iekg8SUk1RGVQVRJNAlutgH5DajviHMeG+KkgrxRVA6r7HGQfqbsfgR+GBvCkcmdihjmmm0Q5WEtomkR3mk16mkkUhzpVFoXRLkkGhQXG+OrBDxeJ8xpljlEsKvNTlRDBKAltqKlgwobdfng+G+LhyvwRop5WXQ8P8SF/wA+DHtqjFdRVhApJpexAtnNe6FrjNnctnMrFNmjIJCCQAlMgeOJtVxArvIh8re8zdBSr6FWMN4/OnOcPPQmQb/TNZOwLpbIJF3q6hQbOOdS2ZrRtsVfiTggzUDIKDjdCelj4X9UYeVh6GxuARauuED4gqjMeE+LmeI5edmEyqwNsFlZAQpJ0N5ZELBXKnZqIrUALzM8PQwtEEUKVK0AO9+o3Nm9++M54v4c8bjOQWGQq0gWz7trzNNhWGhmVxVldJBBjFx/6WZnNnRkYNNHTJPKw0Iy1qCgXqN2tm9wDoZTeACx/lmHK5SF53AIiUjUFEjUg1GqAHzOwHesU7ZTNcT/AFoOWypukNFnBqiyMvn2LbPSA/BKKbFtwfwTHG/OzDe1Zi9XMddlO9aFNkBdTadRYqCQCAaxozgHQJwzhUcClYlC3ux+JiAFBZurEAAC+gAAoADBTDDhjiMA6A837o+v8DgTBmcGw+uBKwCZep0H0wuOUbDDsSUZ/wAeL/0fMdRXRocsDVKkiO2/ppUg9Nidx1xZ8Hm15aFvvRofzQHAnjCAvw/NqtW0EoFixfLarFG9/kcN8G/6uyosnTCi2etqoU3ZJvb1OHsAXxLjMOXFzyLEtbO7BUJutOo/FvsvU9ro1jv/APUvtiRBeX3ptR5p2OltFUAWoUTYBs9CMbPjPC1zOXlgcWsqMh/vCr+oO/4Y8r4IgbXHNDAZorDa4SSQtKQWVSzkOrAkjob31Yh3lTO3sywuGcsSLlXJ1V79/tnozWcH/STGfLmwsDMajKsWDk/ABWrXewFebtvtjX5WRmRWZdBIvTdkX0B7XXWu99ceZ+HcksvFIo10GPLBpCUy/KUyKqxtadbDlOpu0bHqWCJHaoQjNOC4U1dXdXp6qn5lF44H/R2Z67Rk7FQdiDsW8oO3U7euDPD5vKZf/wAGP/AuBPG3+rs1d/qm6Gj+Ddj8+2JfCUhbh+UY7EwREjfry1vrvjTY49y0OOw6sdhBQ3HYXHYBUY/9Jo/m0JPacH/8Uo/jg7jWXLcRyDAGk55Jo0AYwu57bkYB/So+nhzvv5GBNX0Ksp/xd9vXa8a4NtjSMuHPxXqqInHiy8PozIZ3MtkuJSTOkrwZqJF1RxPIUlhLABkRS1Mr9aq1xXcO4fmcq6ZkZd5Od7SZIUKCRDNmDmINWpguwJVt9i3cWcXvinxOIPsUtZZAoSTTaI0rmKPV/eB29QB3wzg/ipQYctmHvMuXS1Q6W0M4VjQpC6xlq6XYHbFf5K+Xes++svwH+O2r8X+/cq+C5WbhxjEsTypJBEjtChfTmI9WoFR5tLBwA1UNJurw5+E5mdM8s0YRs1kox5aKicpOjoDe5AMQvG304pvEPH/ZTCeWXWSQK5Brlp0MhFeYAlbG2xJ7UR42fFuKOFsixyRIiTWKbQuoejULG3zxk/0gmpcg/wDtlX500sDEdzXk6Adt6FsDODeLCxjizC6J5HYBUBKqpXmpra+ukhb7kHYDoH+kRTeR7fzlTd17o1fK7qqsdfi3Vs4u3Zs4uOTNjhrJiUrhaxNgQBMLFEFUKoCqNgAAAB8gOmJCuEIwDG1haxwGHVhAMUYVhhwGOIwwAs30GBqwXmu34/wwPWEJsuFwuOGOwDI8xFqRl+8CPzFY898IeK5svkYIZchnVkjUIT7O+knckroVqUfMDHo2Ow0wMefHkn/cM1v/ALGf5H/sdtmH5EdQRjM8dX2qQzLkM7HLvqqC0YqKDENo81AoGBFjrYo49Wx2B09jTDxZ4UuKDpnnHhzNPkuYRkM27uQCxQAaVJ0hVGohdy25JN/QC5/00zB6cOzBPodQ/aUrGux2BUtELExJYknKbtswXFOOZ/MRvEeGMiOKLc8M1DetGlALqvfHUbjetT4WyjRZHKxyLoeOGNWW1OllRQVtfKaIrbb0xaY7A2QdjsdjsIBMdhcdgAyn6T4NXC5xpL7xWoBJI50erSoI1HSTQ6E0DteNDkm1wxtfvIpv6qD/ABxXeNjXDsyw6pGZO39H5++3w99sTeFJC2QypIomCKwbsHlrYN77H1xX/EW5gMjwGQBssBqWONN22C5nLTK9E2SFkLCVdjsWPcYu1yhizRlZrSWaPoCdAjik67fE5H/Fi245leXmY5VBIn+ykUdNSo8kclE0DSshoEnUnZMLyn5iopAZ7NnfSq+81dz5lA+t71R8XE+JHtCis/x3+lHanGWG2+urCf8ASrL1P52Hs8fNkBjkUhKY3RUX7jbDfp6jFF4kni4hlVWFtXN5uXPZlZ8tIwBB6HyowPQghhYIJ0+T4HDGrgICZf1rMAWksUdZ79Tt0F7AYzuR4SsU7xaAXhCCN/iOXbXywzUASjCVOpNUSbkN9+POUMNuvQxjGDeXXMrpuFTRvKyvoaeaFlfTr5cceXWNyR0FFJKva2BN9C/jsshy/DDKWMrcsyEBVYseVqse6Ls6h6Ehd9OL3NZfmGOI9JGAb+wvnYH5ELo/v4r/ANIP6zI+pnAA238yXd9NrPQ7gDa9QXYnKSt9ZBjUska8jHDDqwlY6jETHVh1YSsAEZXDgMKRhBgGLWOIx2OrAIEzS9PxwPWC8wOmIaxNiaLC8IZAOuFxwwxkZzaffX/iGHq4PQg/Q45+mMZ4k7/XBY0rNrjsY7gH8cbAYYhcdjsdgA7HY7HYAOx2Ox2ADsdjsdgAE4tluZl5o/vxuv8AxKR/HGJ8MeKZcvlIIGyeaLRoF1GCUKdgVA0oxXZlHmAAN2fKa9Bx2KTpUxUY6Xxoze9kMw2jzL9m43ogFeZGlMVcDsRrINaX0wL4zHOSQZPN0iOnuIvvshH6x0PwKem2veirhdxjsJqDduOY8zJj9IkffK5sD1Mcf8JL62PwvoQSHmPHGX5wkMOc3TRtlmIrUepBPr/HG4x2E1CSqSBNrQw6+NcqsqyETroV46aIDqyWd22A0bHoQSQdsU/H/FuX4hmMimWYuUnjZgNJ2XM5cndWI2qz6Cj3F+oYTBhxhhqooG29RcdjsdgA7HY7HYAErCacOx2ABmFJxxwgwgIJ8QlcTSdcQ4zvMdH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CONFLICT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6092825" cy="5120006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The conflict is a </a:t>
            </a:r>
            <a:r>
              <a:rPr lang="en-US" sz="4800" b="1" dirty="0" smtClean="0">
                <a:solidFill>
                  <a:srgbClr val="FF0000"/>
                </a:solidFill>
              </a:rPr>
              <a:t>struggle</a:t>
            </a:r>
            <a:r>
              <a:rPr lang="en-US" sz="4800" b="1" dirty="0" smtClean="0"/>
              <a:t> between two or more opposing forces in a literary work.</a:t>
            </a:r>
            <a:endParaRPr lang="en-US" sz="48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8" name="Picture 4" descr="http://image.shutterstock.com/display_pic_with_logo/483673/483673,1282121537,5/stock-vector-fight-cartoon-59279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2715047"/>
            <a:ext cx="2971800" cy="366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four types of conflict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5711825" cy="458660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Man </a:t>
            </a:r>
            <a:r>
              <a:rPr lang="en-US" sz="4000" b="1" dirty="0" err="1" smtClean="0"/>
              <a:t>vs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Man</a:t>
            </a:r>
            <a:r>
              <a:rPr lang="en-US" sz="4000" b="1" dirty="0" smtClean="0"/>
              <a:t>: a type of </a:t>
            </a:r>
            <a:r>
              <a:rPr lang="en-US" sz="4000" b="1" u="sng" dirty="0" smtClean="0">
                <a:solidFill>
                  <a:srgbClr val="FF0000"/>
                </a:solidFill>
              </a:rPr>
              <a:t>external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/>
              <a:t>conflict where there is a struggle between two characters (the protagonist &amp; the antagonist)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4" name="Picture 2" descr="http://batmanheroproject.weebly.com/uploads/1/4/1/4/14141346/775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26714"/>
            <a:ext cx="2971800" cy="33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41211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Man </a:t>
            </a:r>
            <a:r>
              <a:rPr lang="en-US" sz="5400" b="1" dirty="0" smtClean="0">
                <a:solidFill>
                  <a:schemeClr val="tx1"/>
                </a:solidFill>
              </a:rPr>
              <a:t>vs. </a:t>
            </a:r>
            <a:r>
              <a:rPr lang="en-US" sz="5400" b="1" dirty="0">
                <a:solidFill>
                  <a:srgbClr val="FF0000"/>
                </a:solidFill>
              </a:rPr>
              <a:t>Nature: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174115"/>
            <a:ext cx="5208905" cy="402272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 type of </a:t>
            </a:r>
            <a:r>
              <a:rPr lang="en-US" sz="4000" b="1" u="sng" dirty="0" smtClean="0">
                <a:solidFill>
                  <a:srgbClr val="FF0000"/>
                </a:solidFill>
              </a:rPr>
              <a:t>external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/>
              <a:t>conflict when a character must overcome some natural obstacle or condition.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 descr="http://lifeofpi-mpjmb.wikispaces.com/file/view/man_vs_nature_IMPROVED.jpg/230102110/man_vs_nature_IMPROV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84337"/>
            <a:ext cx="33337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cdn3.whatculture.com/wp-content/uploads/2013/03/deep-blue-se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35" y="5196840"/>
            <a:ext cx="3322320" cy="16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1.bp.blogspot.com/-xSu26YJgaXc/UZ0He4dSGcI/AAAAAAAAE0Y/Or5TAN-4lK4/s640/what-if-your-story's-antagonist-isn't-hu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53001"/>
            <a:ext cx="4133850" cy="18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Man </a:t>
            </a:r>
            <a:r>
              <a:rPr lang="en-US" sz="5400" b="1" dirty="0" smtClean="0">
                <a:solidFill>
                  <a:schemeClr val="tx1"/>
                </a:solidFill>
              </a:rPr>
              <a:t>vs. </a:t>
            </a:r>
            <a:r>
              <a:rPr lang="en-US" sz="5400" b="1" dirty="0">
                <a:solidFill>
                  <a:srgbClr val="FF0000"/>
                </a:solidFill>
              </a:rPr>
              <a:t>Society: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4949825" cy="4967606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a type of </a:t>
            </a:r>
            <a:r>
              <a:rPr lang="en-US" sz="3800" b="1" u="sng" dirty="0" smtClean="0">
                <a:solidFill>
                  <a:srgbClr val="FF0000"/>
                </a:solidFill>
              </a:rPr>
              <a:t>external</a:t>
            </a:r>
            <a:r>
              <a:rPr lang="en-US" sz="3800" b="1" dirty="0" smtClean="0">
                <a:solidFill>
                  <a:srgbClr val="FF0000"/>
                </a:solidFill>
              </a:rPr>
              <a:t> </a:t>
            </a:r>
            <a:r>
              <a:rPr lang="en-US" sz="3800" b="1" dirty="0" smtClean="0"/>
              <a:t>conflict where a protagonist is in conflict with society or a value / condition in society.</a:t>
            </a:r>
            <a:endParaRPr lang="en-US" sz="38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2" name="Picture 2" descr="http://t0.gstatic.com/images?q=tbn:ANd9GcTdvfBr-CICCsrgLrQgtQXs4N6SQWhpi5QF6iy3Y4ke9oGaXa2D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82" y="1608138"/>
            <a:ext cx="2895600" cy="16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0" name="Picture 20" descr="http://blog.dinoray.com/wp-content/uploads/2012/01/Les_Mis_Wallpaper_by_lborman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4696461"/>
            <a:ext cx="4876799" cy="22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2" descr="http://24.media.tumblr.com/tumblr_lz7t9dyVYS1qkgqhco1_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89" y="3229674"/>
            <a:ext cx="3349625" cy="188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4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48355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Man </a:t>
            </a:r>
            <a:r>
              <a:rPr lang="en-US" sz="5400" b="1" dirty="0" smtClean="0">
                <a:solidFill>
                  <a:schemeClr val="tx1"/>
                </a:solidFill>
              </a:rPr>
              <a:t>vs. </a:t>
            </a:r>
            <a:r>
              <a:rPr lang="en-US" sz="5400" b="1" dirty="0" smtClean="0">
                <a:solidFill>
                  <a:srgbClr val="FF0000"/>
                </a:solidFill>
              </a:rPr>
              <a:t>Self: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737994"/>
            <a:ext cx="4949825" cy="4967606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a type of </a:t>
            </a:r>
            <a:r>
              <a:rPr lang="en-US" sz="3800" b="1" u="sng" dirty="0" smtClean="0">
                <a:solidFill>
                  <a:srgbClr val="FF0000"/>
                </a:solidFill>
              </a:rPr>
              <a:t>internal</a:t>
            </a:r>
            <a:r>
              <a:rPr lang="en-US" sz="3800" b="1" u="sng" dirty="0" smtClean="0"/>
              <a:t> </a:t>
            </a:r>
            <a:r>
              <a:rPr lang="en-US" sz="3800" b="1" dirty="0" smtClean="0"/>
              <a:t>conflict in which a character struggles within himself over a moral, intellectual, or emotional issue.</a:t>
            </a:r>
            <a:endParaRPr lang="en-US" sz="38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658110" y="23323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46" name="Picture 2" descr="http://skillsofpersuasion.files.wordpress.com/2013/04/sin-or-not-to-sin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20" y="785494"/>
            <a:ext cx="37338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praveensherman.com/wp-content/uploads/2012/01/discip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66553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48355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Point of View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2" y="1463676"/>
            <a:ext cx="6321425" cy="507063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</a:t>
            </a:r>
            <a:r>
              <a:rPr lang="en-US" sz="3600" b="1" dirty="0" smtClean="0">
                <a:solidFill>
                  <a:srgbClr val="0000FF"/>
                </a:solidFill>
              </a:rPr>
              <a:t>narration</a:t>
            </a:r>
            <a:r>
              <a:rPr lang="en-US" sz="3600" b="1" dirty="0" smtClean="0"/>
              <a:t>; is the act of telling a story.  The </a:t>
            </a:r>
            <a:r>
              <a:rPr lang="en-US" sz="3600" b="1" dirty="0" smtClean="0">
                <a:solidFill>
                  <a:srgbClr val="0000FF"/>
                </a:solidFill>
              </a:rPr>
              <a:t>speaker </a:t>
            </a:r>
            <a:r>
              <a:rPr lang="en-US" sz="3600" b="1" dirty="0" smtClean="0"/>
              <a:t>who tells the story is called the </a:t>
            </a:r>
            <a:r>
              <a:rPr lang="en-US" sz="3600" b="1" dirty="0" smtClean="0">
                <a:solidFill>
                  <a:srgbClr val="0000FF"/>
                </a:solidFill>
              </a:rPr>
              <a:t>narrator</a:t>
            </a:r>
            <a:r>
              <a:rPr lang="en-US" sz="3600" b="1" dirty="0" smtClean="0"/>
              <a:t>.</a:t>
            </a:r>
          </a:p>
          <a:p>
            <a:r>
              <a:rPr lang="en-US" sz="3600" b="1" dirty="0" smtClean="0"/>
              <a:t>The </a:t>
            </a:r>
            <a:r>
              <a:rPr lang="en-US" sz="3600" b="1" i="1" dirty="0" smtClean="0"/>
              <a:t>point of view</a:t>
            </a:r>
            <a:r>
              <a:rPr lang="en-US" sz="3600" b="1" dirty="0" smtClean="0"/>
              <a:t> is the </a:t>
            </a:r>
            <a:r>
              <a:rPr lang="en-US" sz="3600" b="1" dirty="0" smtClean="0">
                <a:solidFill>
                  <a:srgbClr val="0000FF"/>
                </a:solidFill>
              </a:rPr>
              <a:t>vantage</a:t>
            </a:r>
            <a:r>
              <a:rPr lang="en-US" sz="3600" b="1" dirty="0" smtClean="0"/>
              <a:t> point from which a narrative (story) is told.</a:t>
            </a:r>
            <a:endParaRPr lang="en-US" sz="36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658110" y="23323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0" name="Picture 2" descr="http://poeinterest.files.wordpress.com/2010/10/wr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84339"/>
            <a:ext cx="2743200" cy="42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1</a:t>
            </a:r>
            <a:r>
              <a:rPr lang="en-US" sz="5400" b="1" baseline="30000" dirty="0" smtClean="0">
                <a:solidFill>
                  <a:srgbClr val="0000FF"/>
                </a:solidFill>
              </a:rPr>
              <a:t>st</a:t>
            </a:r>
            <a:r>
              <a:rPr lang="en-US" sz="5400" b="1" dirty="0" smtClean="0">
                <a:solidFill>
                  <a:srgbClr val="0000FF"/>
                </a:solidFill>
              </a:rPr>
              <a:t> Person </a:t>
            </a:r>
            <a:r>
              <a:rPr lang="en-US" sz="5400" b="1" dirty="0" smtClean="0">
                <a:solidFill>
                  <a:schemeClr val="tx1"/>
                </a:solidFill>
              </a:rPr>
              <a:t>Point of View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5367337" cy="507063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narrator is a character (someone in the story) who is telling the story.  Uses 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person pronouns (I, me, we, us)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658110" y="23323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4" name="Picture 2" descr="http://123kinect.com/wp-content/uploads/2011/08/rise-of-nightmares-top-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588841"/>
            <a:ext cx="2438401" cy="23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myhungergames.com/wp-content/uploads/2012/03/Katniss-Finding-Peeta-The-Hunger-Gam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65538"/>
            <a:ext cx="2590800" cy="31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2</a:t>
            </a:r>
            <a:r>
              <a:rPr lang="en-US" sz="5400" b="1" baseline="30000" dirty="0" smtClean="0">
                <a:solidFill>
                  <a:srgbClr val="0000FF"/>
                </a:solidFill>
              </a:rPr>
              <a:t>nd</a:t>
            </a:r>
            <a:r>
              <a:rPr lang="en-US" sz="5400" b="1" dirty="0" smtClean="0">
                <a:solidFill>
                  <a:srgbClr val="0000FF"/>
                </a:solidFill>
              </a:rPr>
              <a:t> Person </a:t>
            </a:r>
            <a:r>
              <a:rPr lang="en-US" sz="5400" b="1" dirty="0" smtClean="0">
                <a:solidFill>
                  <a:schemeClr val="tx1"/>
                </a:solidFill>
              </a:rPr>
              <a:t>Point of View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5367337" cy="507063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narrator is speaking directly to YOU, the reader.  Uses 2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person pronouns (you, your)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658110" y="23323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http://www.literautas.com/en/blog/wp-content/uploads/Second-person-PO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80" y="1250314"/>
            <a:ext cx="1878277" cy="211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seanmunger.files.wordpress.com/2013/06/chimneyr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45574"/>
            <a:ext cx="3238500" cy="31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3rd Person Limited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5367337" cy="507063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 narrator is NOT a character in the story BUT uses the viewpoint of only one character.  The narrator knows more about this character than the character may know about himself.</a:t>
            </a:r>
            <a:endParaRPr lang="en-US" sz="32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658110" y="23323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2" name="Picture 2" descr="http://3.bp.blogspot.com/-55E3ZJIOGUQ/UX7iyRmwoOI/AAAAAAAAAcE/GgQ9y5KFHag/s1600/blackboard_third_per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84338"/>
            <a:ext cx="2286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ac.450f.edgecastcdn.net/80450F/comicsalliance.com/files/2010/07/give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55938"/>
            <a:ext cx="3333750" cy="35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0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Inciting Incident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905000"/>
            <a:ext cx="8229600" cy="2514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event that creates the central </a:t>
            </a:r>
            <a:r>
              <a:rPr lang="en-US" sz="4000" dirty="0" smtClean="0">
                <a:solidFill>
                  <a:srgbClr val="0070C0"/>
                </a:solidFill>
              </a:rPr>
              <a:t>conflict</a:t>
            </a:r>
            <a:r>
              <a:rPr lang="en-US" sz="4000" dirty="0" smtClean="0"/>
              <a:t> or struggle in the work.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d13s5ta1qg2cax.cloudfront.net/wp-content/uploads/inciting-inci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82" y="3200400"/>
            <a:ext cx="323676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hatwouldspideydo.files.wordpress.com/2012/03/starwars0011.jpg?w=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543300"/>
            <a:ext cx="4953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3rd Person Omniscient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5367337" cy="507063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 narrator knows all; his knowledge of all of the characters is unlimited.</a:t>
            </a:r>
            <a:endParaRPr lang="en-US" sz="32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data:image/jpeg;base64,/9j/4AAQSkZJRgABAQAAAQABAAD/2wCEAAkGBhQSERUUExQWFRUWFxgaGBgYFxcYGhgaGBwVGhocHRgYHCYeGhojHBUXHy8gIycpLCwsFR4xNTAqNSYsLCkBCQoKDgwOGg8PGiokHyAsLCwqKS0sLCkpKSkpLCwsLCwsLCwsLCkpLCwsLCwsLCwsKSwsLCwsKSwsKSwsLCksLP/AABEIAMIBAwMBIgACEQEDEQH/xAAbAAACAwEBAQAAAAAAAAAAAAAEBQADBgIBB//EAEIQAAIBAgQDBgQDBgQEBwEAAAECEQADBBIhMQVBUQYTImFxgTKRocFCsdEUI1Jy4fAVM2LxFqKywgdDc4KS0uJj/8QAGgEAAwEBAQEAAAAAAAAAAAAAAQIDBAAFBv/EAC8RAAICAQMDAgQFBQEAAAAAAAABAhEDEiExBEFREyIyYaGxM0KBkfAjUnHh8RT/2gAMAwEAAhEDEQA/APMcilSwI51ncLdJaI2NXXngHfc1Xgmykk187CGlNDWMSTE0Pav6Ec6qOOJPlV+GvLtFdpoFnuNuZbRHWqeHkqB3fOuOKMIEajn0phbtZbSEcgKql/T3GKjiGzAkaijVx5Jil13Ekt5URZIFRlF+AA/GbwfMRsi6nzrIKrIZiRyrUcWvKuGYzJuNt5VnsAjKcxTMK14NosI/4LbLMG0kjlTDGrlAI111pZgcepufDk2o3iN8ocp2JEUk1a4Czvilxu4Yo+RlBOqgzA28vWh7d3E22lrK3I/FZaD/APF9/ajMVZzIq83e2J8s6k/8qmmd26p0JEzWdZNEapPkUS2u0dqWDNlZtlujumHu3hPzpxgLeZdJAGxMQZ8xoaE4hg86lXUOJkRG3lIqm3wS2h/dK9po3tsVPuB4T7g0W8Ml3X1QRlcw07nU1Q2E0MQCK7w9q4Y8aXD0Yd2w/wDcnhPuorvvEmLhNudPEAVn/wBRfD84qem37XYKF1pgyMGBBE7VVYAKQB86af4EcpnYnQjWfQjQ0PbwBAILR0oqSVoIPhrAa5qNhFd4zCKCusRROFwBLNBEgTFUY7BeGSTJoalq5FYFikm/bWDEGisHcAJUcqowrsbhYnZYFF4fDszkqBJqk+KCivCvL/DuSJ86mKwn7zVgANavxWBKNoMkGSD/AHtQeP4cxcETqeVWhOkhkG413VFZD00jeqe0Kr3QLaba/wBKvxaHuhodImhOJYNnQEsIqONp7inC8TOUFROUDWgsdinvLmbQdKLtcPbKFmABvQ2PUquWDuIIox06tji5jCARQvEU/d78xtRttfDB35UPxAeCNj+dPDeQRSp0qV2E8qlbth7Y6v4JQYZhE1Vc4cokhpHSuGdCcpnzqi4uQSh9KwJO+SJdZQMQBoRRBwjabUNZxeYgkQfKrrmOIOhoNSvY4XcSc5gpGkiaf3L8qFGwApJbWWzMZk0yS6Aapk2SSGKriAHoDV2HZQpzTULBmAYfKrcfw0G2MjakxBqcsi2TO5FNrhqYjwszLlnKY0k+dXYzgT4e1KNmI3npRTYHuDM7jb70JqZOdjPI61ylJu09vAboAwWIZiCwEn2rS8RCNbtn8QIpJh7AEk7jajO+ECTEU85eDmxlicZBtgciT8lI/NxXVlQ7SdCaAw+JPeSBsnSfiP8A+KbXTmsgkAN1rJNaaXkCOrtxEdQwgRqennQ54gCx7smNvWvcKc052UmIGbSvcHhVXcrvpBqemMeeQsJXEGJjUc4oC5j1Pwkq30NMcVcGWBQC2UhjlIaNGBoQrloFnWDxjW5NshdPEkeB/VNgfNYplgmTEDwjI5/8tzof5LnP0bXzoDD31NtQ7SdiY2oi1hlUShJnrtFWeZVU1f3/AHGLAzI5BXKRoeRqY2+WWDsRvVmG4zbebV5ww2W6BqnRW/iX6iqsZZ7loeQYkEQVYcip5ilngaqcd1/OQGfwmCuJcObUHajO4AbxEqeUU1weLS5bzERy8WnypXdxBUlQRPI0VOUnutwMKus5C5vFyB5kV3+3BFA1knURtFcYTEs+4zZRrFeHHCdd/PaulqaqSOTB8ZxIsCJ3O0UKbLXVCzz2pzlVogA89qtaypBWMrEb9POk9RR2SOALWFygROmhB3rnGIwjLr18qPwWDgZXOZv4hQ+Mt9041nNSqdyOExFyTm29KpuYBrglTJp6bx6eE15bgeQ8qusrXCOM82F15j2qU/RrUa3PmdalaP8A1PwNqEa22TMQZ1Mzrzqt+J5BqFPltQqBreYkhgZOWleIui4TOh5CqRx6nuJRpbao6ghNT0oHFIFMMpHnQWGu3FA10+tE3OJZ4RjrsK5QaltwFI5Zwp6zrTO1czLCr70tDorFWMEaUal4ADK0eYoZFYpLgOzT7V7dv5QkZozCums3N8+lRXZrioNQdTUhhhf4kj2yCozT70uIbaNB0FE3ktpbYmA3KevShR2neIygHrFCCf5UdVnJDaiaIGFVyArZiBJpZe4wDJn1ipgb4n+Gec1VwklZ2kaYdXXvGiYIX5AH83PyoqxxERDNHlBih8HiUbDtDQC7TJHNjH0Aq27ZRUBVg4O451GdN0zqOMaviDC4pmolq4W8Kz70RYwOaMiArGubSqjdNkllj0ml1flRxfgnYaXNDRd23Akn0A3NKl46X0Kyd6tXjVuQGtMpnXUjSklCXg4O/bFyzBzDrz9a6weJzjkunSkePJckWp30oy6GFpQRDRTxjFU2Czvh+GzG4MwHi3POj7eMCD9nxMmyfgcb2ieazy6g6GkWEYgAE6k0ddSOrDpv+dU1uE77PsFF2K4W1l8jHMIlWHwup2YfpyqhWmRlmnOCxakHDXwUQmbbHXumbY/+mx0I9KpGHt2WK3TLjkNfr0ozUV71dPgIvs4g22MaH061TjJtQDLAnn59DRz4m0GJUlix5jaueI27WneHpGu1dKUa4YaRZhrmUAgmIq3FccAEsCDUVkKGOXwxzFB8RQFSG57f71jUYylugUNsLjA48Me1dvhS2rR5SNqyNlGUSrFdeRpkOM3FIFzNH8UaV08Du4sAzxWFZdQIWNelJuJWmMZSQeopxY4jmlGaQRptFJcahBJAI15GjhtOmcLxhhz3qUSSeq1K9HWglV7ghAIUhiZmftQNrgqgag5+VPxiUJIV4Mnf9agZmJyPqN51FZvVkgJCgcGZRnzbbjegbBTvJJA1n1rYWJVCSqsfLnQP+GI6lgkEz7Gmh1FXqGM5fs22YsW1O1E4Xh6kGXIO4iuj2euICRD+9VXLDrDGU/0mrarXtkdtwXYFHkqW9K5s3HDl+S6TRtnCoF7wsZ5jlSq9xdi5S1AA1ZjsB5TQh720kckMnuZ10BJ3864w2EtkgXAyzvTPgfEba2yFaWO7QC3tO1E38LiozFO8txIKD4vZtj6UyhRoXTvyIcfwhADl261XbwaqupGxPyqx+I2mY237y038DiJHkRVN7CBJKn4tBJ6kD70ZKXDZGSlF7heE4dktKpE8/euTiSgCFZ1kHlXT8RYBR8RJNEYjh2gZjBblzFRk9/cLZbg+Jh/C75PPSusTigGCL41/i3+tLRhgCRBM86Iw14QF18PP+lTcEnaFYRYtAMfD6RvRWJvKGVnt5hG/P3FAX8SucEMJHnVl3D33UgCQRzpXHe2EKtY63uuUK3QGRRdrF2wUzmdNC3T0pfw9SEAuEIV0gDeucTlW5BhlgcqTRFtpHBWOFgXFZZYc8oPPnXb4m2y6aHzoU8YlYRMuvOgL3ETnCwoDb6UY4m9gWNTxDNIIBkRrvHkRVFzEl0yuSblsaFmXxLygaExQVvDAwwzAA71ZxPAQqvOfLOxMwdxIrThcYPQ+GBhFrXQa/ahMbgmd5JXQRJ0oi0yg5lkgxEbx5+dW3lBuKjAgET6+VF6sbYaoU4O8yGACSpOgpqllntltTHLoaAV2t3GOUhauwON8NySdtB1mg03ugl/D+JKZt3EII5jSuuJ8XRYVS0sNtxp1nlSrB4qLjEyTEDWdq4BW4S5Oo3FJ6K1WzhinFBKkqAIggc/0o/D3CTNskKBMNrSqzbtMPjA8jVx4g9pfBEdRrSSjfwo4fqQR8CfOpVOF4kxRTkOw6VKzOEvH1GowZ4iCzBVG5196vwHFLpbIgBjeBQ4wRGYgLAY6+9ars/YtxmAAuNpoK9XI4RXAEr7irB8UYNlyNrM1cuPK5vC4HIbya84sjWmYjQcjVZxbd2MxZcuVw68oOu3I7+xEa1NYtb2XIKrY9XFFmBUmeamRFNwiupFySeW1D8HvpjFFsMovLIn4RcENEa6MSBvzJ5UN3wtXIBMcwRSZsLiEG7Q5rNnwZgPMaeWvqay9v/KljlDEDMZ+Zjf+lavtjcdsG0NmXMh5aCf1isi2NVrQttyGhjbQ8vX862dIrx7+QrY0fYrCd5dGXW0mrHbMeQr663G/AEVYivmXYz93hg4Gkyf9694x26vEhbKwpOWQhaT/ADH7CuduTSN8doqzVcb4YmLRlKjPlJR9MysNiD68qxQdG7vOstMMOhQNm+ZAPvTHjvCMW2GtXRJV5DgT4TyDAawdqUYPg72rrriCAcquCNR4wsf9LCORBpa9jsnmGT2EYju5BXrtXRLAgmZIrjBXDbcTqjcwDNS7jXNxgBnWNDtFY6fBi7l9q1mGYlkInQRrXPD+JEGHQEciRB96ljGsvxaiNwNRXeIx4IMoSvInce1I03tRxRxazaPiVSrdRMUbw7Fq1sEHK40ImAfOgP8AF7qgqmV+mbl5Uuv3JEsMh1mJinWNyjTOZo7t4ROYT03/ACoDFOHbVtaT4XEs/hQliNYom3iddRJ6UfS0i2Gi+oAzA+ooO/YR7oUSZHWjsLaziAYnUCgbuHZbpbSfLypo0m/Jwze93ac4Igjf5VVwzjWHBNu4SAZg6jf1obFYhzoVjTegxgleWeFAEHlRhFV7gtdx32e0vPYJGkshOvhidPamr4kIwkBhzNZG5eW3csuhkfD7Dn9fpTXjN5rSrcGsmIqmWCnv5DTqw69hC2aCQDsN6i8PyjxNr6Ulw3aFywOUSD5xp+VMcP2lBbxJHXWs8oZIqktgUxZxDg90lmDLmUaRpIoL9huZQDKyNxzp9jeL20YEKWkRpqPKr7HFUaAw1imjkmlwEzVk5PARJj3om3iWjcHlFH46wUYuqZuk/UUiW9LliMuuo5VsSU1YaDRfI0zH5n9a9oQ3AdalHbwNscO6W3eAWQzsaccI4oO7HdgqCdZEkUPieHE3WCxpPoKc8G7PG4PCVUKdT166Cs85KS+YkU72M/2kulYHeZwdfnVuGZDa+HNpOpK5d51GjA/MdDWp4n2FS7Ga4wjkqrr865t9jrSbNdB8ioB9Rlq+N0lZX05GRxOIKOtwXVBX4QE200BuBQCfXpWhuXlxVjvbaklP86OjahxJmJzD2ru92TUzDsPZR6jwgaHpVfBuD4jDXmgZ7LjKy6ExsCJjYa5eeoqs9M1TOcGhVfw6PZuKH3UjLsZHl6isV3YYRzkD9a3PE+zjo5K+KSdRpPTeslxDh9yxcOe0WDbc/wAvyodP7bVnODXJtOxPGktoLbiQJ0NbOzjMLmDi2ARqPby5Cvk3DsTBlxlmfKN+utavhF0EgiWPIDWalO4ybPRxJTiaTFdqWssbK4e5ca4RpGVRmMrDcz+lKeNXi91jlCsmVCCBBEOx5eY9IqnjoxDD9619VGoVCllfm5zN60Ol3wDOcwdywYtnPwhQrONC0DY8hXSj7bJZnSBcRiPGATA6LvRq3FC+KR0jc1U2Hst4gyZl3AIJHqJ0rjF4djbUowckwIIP9NKzaVweeW28QygZTI6xqaDx1zMAHnXWdausYclgreFwNB18xG48xRSsrJqRInnt7UjuLB/kD4ZZXKWLT0EUVfto1poMzyjWhGtw2xHmKPs4EwDqR6Us+bDQowfDQhDpoRuDppTP9mV4fQNV9vAq5Mhl9QQCPU1Dg0UHxqsbDMv3NFuTd7i0CNZCkHNB12ofs+rtccxrJ1OoqjEKGM57c9Tdtj/uqzAOEQjvVDEycrFv+kGrOD0sLQZxcOxAkamIAGlLeL8PZIBIOYbDf3pm+JS6MuZix2Ko5I9IWocF3eTOWBYhF7xWDMTyVfiPyrsSlwFJmfxdgrYEiCrj5HQ/nR2K4jnsWxuwIkemlahuAYNrbWrrst4/jmPQhToVBiruCcCuYXvEtXMPe2YErBWdPE7AhZ6Amav+U0xwyaozIwQys0GSNB0qi7ZAUFjGn1rV8X49iFIRMRZdzuqAiI/1RB+XKs/ib9zEMDchnGmt0LMeQt/ekvyDJCMFV2xM16NFYjzFEWeJDIA3iYcxoaOGFbNHc2wR/rcg/ICubfCHug5Ew5/i8T5l15qzqaPsfLRnI3aQCMwMRHr7V1/w5+0pntPB3CnYg13Z7MYorKrh4B0Uqhb1y3WIYeYmqTxnHWJTwQm69xaAA6jKoMehoyXt9kkmc2S12auQPD9alaHDcKt3EV++bxCdGga+U6V5WB9U75+h1Gcw2POdi0a8/eqb/aS9baFYBAT4VEmOszqecfpXWJ4SdOe9B8b7OXBb7y3rA8SzuOo9OlbMbgpbjqWl2F/8UNID3CsiQwkqw5EGa6xXGLqDN3jMv8SmR76aViP2poKnaZg8j1HT711heIMnwtA5g6g+1bngHWY11ntbc3/aCP5ht9aa4Pt62mY239CR/Svnd7EKxkDKecbf0rwoImKb0weofV73apWHhVdtzDCfKKK4dxVGEtG+pAjX9OdfIMPi3Q+BmHoTV/8AjN4NPeP8yJ/KkeJtjrMfWyLN5gJkydXjUDnPrWbs9q7tprq2hkti44DpaDuwU5RJJAA8PnvWRXtTc0mCRz1n617YxkIJvOD0zaCddpjnRUKW6OWS3szQYjj9q6D35vgkQzqup9ZJA9opGMR3RKYe9ce3ciFcqokHd11EDrpTLhvHWgIMXl9UMfNDNDYO7eXEi4gzFXLK6KCCF1JCsBOgOmh600aQMlyAsBxt1uE21t5tpyZgfPlFOMD2jxj/ALvvEAX8RtKCMu0Eaz61tuDYbD4pCwsFBmMEAWg7wJPdbxJI33U0djcJZLdwliyqqo7y6RD5mE5UyiSQpUkkwJG81Oc3bpIT0mfP7/HcTcys1zxLsQoETvuTHtVJa9IfNq25Cp+YWtre7H2YBNydTAyAdOeahl4Lhk/GxPKIUfeazSySvg5YpMRW8WCPFcuAxBHeMPfQjSucNiSz5cr3R5G635GtOqYZP/KRjuWZQx/5qu/4iySEbIBvGn0XbWhbfJX0X3YmwnAnJn9mUqdczBR8s+po61wNUaSbYB5BAfrAoXFdqRrLH57+w1pPje0DHaAOv+9D02zljguTQL2UsscxuXDJkhcq/Y0bhf2ayNFafMsx/OKxKdpRAE/Mn/ag8bx0poAGnXRjH0p1ik9mM3BcG8v8dtpqiqu8SIasJxzjDvjUcH/LAyepmfr+Qoe7x4MughunKKVPedmkDxek/wBmrY8Wl2yc5qqQ9xjXblxXvW2ZQZIJIka7HemOEbPb/cBEGpK3HkyOoPPTnNAcCw+KvsFci2g3dxB9hzNe9oeACy0Al1Zcysd5G409frSur0NhWVJ7Gt7McGN20HzW41DZd5zHQwNNK0eH4OijUqFHJVE+5Op9KS8Ix4TDqFhVYBtBtIG1cjFJaaQx8Wu5O+9eZOSb4Mkm7sb8EwNgO/dW3ndmZgTBMAKCJC79OVP8DiwpjKsgEwV5AfOsPcUP8LgDzGopbieG5WkHKRrmH6jY1oxys7S2+R9xPE3L1+4qEIylTPdghVaNQBodJFNMTdW2gt3mBS4pBcjKqnTWfwzP0pTwTiQs2y+I1ZtQ8A5gJAGmzaHff5Sl4/xRcQksXtshBNp1yhlJgMvU7T5VmxxlLNceF9RqdUCX+DXAxClSs6HvRqOR35jX3qVSvHIEBUIG2gqVtqXgNMGt4y5mYjMYJ0A5V7c484UjcRqOopnayhiyE6E7RBFAYziNi5mRrRH+pd5NCle6F1JoUHhIvoz6K24JPLz/AFpDiMOyGGEH+9uordLwBlKtbIZY2ofEYGzchWJ9OnoeVXx9Ql819htOxhoorh14ho5GR8waO4z2eey2niWJHWPMfcUtwiksI3rbqUo2gK0zXcT4wVUW7bsIEmAsZj7SdABqaz+J4g9xCH1PU6keh6VpuGcBBHi6fM8zWd47i0zm3aGi7t1Pl0FQxtSdJF8sXFW+4nNWWEkj+9qvwWDzuATAPP19aYYTCKiq0EsSysNOW4A5Hn7VpbM6QXw3DpADhRtPU/0p9c4nAAtq2VdQQABIB/iIkakHyJofAcJFwgqZE68o8j0p9i0S2gQHlGh3msLluboQdHFjtM9tA2QsNtTln0gNVeG7SK7FgGXckMcx1G8wJ2HLlSg3g94iNAIHrG+vM/alb3crmIAJy/Q/euW+yDxuP7vaEnnH2H9xQn+MCCSSNfoKyd3iBmAdeZ9dfygVQ18k7k+tVWC+Sfr1wabE8fmcrQOtKb3GG/D78p/rSwtrV+Ew73DFtZ6nkPU8qoscY8kpZXIuuYtmGmkdKozMetajC9mcgDC4Dp4iRsfIUYOy926oMBgx0aKzvqccSbdmRw+CdzAB10nl861XZ/sELp/es4A/hAAI/mY/amY7J3rSjZ1BnTT6Uzw3Z+/vIA5CTHvWTP1qcfZJIF7Al7/w1sq2ZGgaeF5OvnHKnA4daTKGK23A3trCkDqI0qriPCb/AHYKvnbTMPTpRXCrLW9LhUn8Lc45gzzrzn1E3DeV/cArxWBRiSl9R/Mp+hpLxmWQA5iZ09RofYia3eGw6Eknuy06Zeh8utDcS7OrcuTcmANEBj1psPUpSqX7hTSMRwK41yyE1hSV22B1H5mmd3C2WGUvlI5HfSrOxlhUxWLsEEkHwDTqRr6BhR1/sOC/eM7AiCVkMfpsK1zVybvbkEpJMGw/ZpygdLloKR+JwD7iiBwsrazG7aMg6d7bEgaGASCdRRHF+EkZe6eAAZWNT70nW0Qwd7bGABoDso5npvQU4vYHKtB1+73L2w0iRoPXXTlGlCdpbjXMrM1tgkiQSWEwYYHl5+Zq3g+M766C5REA8Km3mgA89MxJ56037Q8BssRdsmVHx2xIkgDUAnTzFNHGlPUuwymfN7+HAY6x7VKZDEKNJYeQO3lUrXr+Ragq9w9SpymDrsa4wXCblpwyuGU7yK5usqmShidGk8zzpngVnXcDzrHKTimZUTHYRjKoYJNBDCsjiRB67j1pjcXNBQhhPrFe4pgyRmCuvtUoZHEspUit0DbwTpy2rKrwfJi2yjwQHHl1+orR4FmBLFA08wYNEfsKjOyyPCIB3EmTWnHlak15K4/fNCrjnEe5sNHxNKj+/Uj5VicDb0LHWaddtsTLKv8AfP8A+1LcN8MV6WBVC/ImeVyrwTGqQoZdp9iNPrRvZfDpeLhpz+EJHwgmQSRzpcrhSUYnKdiDEfqK13YbDpbN3Wf8sj5n+lPN1GxMSuSRX+y3LTEEFW5jkfPzHnRX7aWMOIYR79PetLxG0rLDDTkeanyP22NYjiKsjwY8iNj89j5VmdSRt+BluFSbrTtofT+4pHiL0svmWajxxABLrT42AUDnrMn0A/MUoe5JPsB7A02OL7k8s74L+GcHV0zsWkmFVYHlMmnOC4RhxvbJYfxMT+UU4wOFS1YtqwmEWSORIk/UmvWwyBpzEdfP5VmyZ220RSVFOHwNsSVt2hpsUB/Om3DsbcFsibUdMmWPMgb0LctIi5kfMeYNLMRxI5eUn2qMbmKkpGhPEiFKsUzGIZVEHrI60fYxyAZRiFlhIOWI9p1rFWLpdlJ0A0560yu49UMINY6fTWoZMN7CNUaU40IhY3VuGNl3PtNKLPaa5dJyAoBMjWR86X4bFFj+/wAgUbSNfmKNtY0FpRmCR/BIPrO4qawKN6lYFyMLHE517t1uROaND00517hMViDcyFlK6n4d/nsaVPx9B4Mo155yAfuDXKX1UiFZpMQX119a54vlQWhzfwYzqER5O7KY+VF2MMUY5neNhJBI8jzpYcICACWtwf4tBVwxSmfEGUblefuanp1bWIzPDErb4q8/CU1CzqcokfStjYu2nMhGBgb6VgrmPt/4qjzCZdZO3gI1I9q1iYomWtvbukRIBDA+RGhFas+GUtNbbILY57z8LGDuNOVe47MBFl1JbqCfWs1jO0bkkFAGGwE6dIB5U04LefEKTnCqDBjeY5Tt61jeL0otypgplGGwGJS4WzoykGViDP8AcV4GxDXMpU5pzDfXXr03p5jLGS2cmUAA6nWfXrOsmll/jXdot4z3YBVyDOXmNJMCV+tN0+SU05Vf3GaL73CsMzFrlls51bLkifKRXlCHtWp1VkynUTIPv+VSl1dR/ag7CNyCMxWRJkAafKrLLqB4QV11A2M+tDXLTTKOQRMDkfUVbYxTLAuIDrrlMEexrW1tYOeCzDYtRcEID/FAImiOInKICzPwjf2k61L+HVjKPDcwTB186Gu37oOUyY2O/wBaXZ7hpnmOwpygyY3gDb3rnCYqbVzWdgPIAijEv3AJCq45gnUe1DW2nOWUKZAgbCIn8qfFJt0zT06qRgu1V6cQfL+/tVI+EOvuKq4nezX2J61ZhHyNkb4W2r3YKopGbI7k2W3UFxZ50z7H4llvFD+JG+aw3/aaVXF7to5GieHYwJftXOjifQ+E/QmhNXFo7G6kmfQsRazM3PXl56/ek/FMAche8Sq8p0OnP9K1GBiNp8I36pK/asvxy5+04hbY+BdW9B9qxJJHpyMfibLZVcjRgxU9YMa9DEH3FeYS1mZRPxH6aj7Vr+0PDv3FuNCdVPnC/TSPelPAuFC9fUQRCtnA1ggDUeXin3q3qe1sxTjpZquDOLhIzDLGggEx0jfSvOKW2sMCNVjeJA8q9wvA0Di5bbM6yAMkTy1/KfOiDxchwrwJ5Rp7qa8Zyeu48eCaYDhF8JZULhtzG3kRyq9uF28glcrZtZ1jprTa1hWlWQhR0AJBHQr0oWz2ajMzuWAYkKJMdJmleZct0BMUPwljKhxBkn7VbY4A8AkoCBsCST69KMu4e0DJIUHcA6z6ioLNgFXBYNy1P1FH1X2+xzZwOGAqZIE6COXuaHbGXLCwvjzaKRBA6etHYzFGJg6bEroTQVi+TC5gs8gv3roW+QXvuDjh2im/aaW6bE13xDArKZFLSRtPhircfZu5TlLNO0HbTel1hcUhDEtlJ1XoParqMnvf6As6u23F1i5c/wAAJMelVG2w0KgCZMnTz0om4TdS44gZGEhj4jr+HyobiF4XEIghhG+3rVI/MrGKFmIxQbFqVyCREZfL0ogFeZhpiV0P+1IXDDEGNSopkl9mOZlCgaA8yTWycdkLXkMwyZMzSzAnTXU+ZotOPKohgR5xIpVdRwQLUssb61MJbuG5D27mT/SBP10qEoRluwbUaM8fyW3tqf3bj5HnHrSu5dY6BiV/EBrIOmo/vambdkgTlW7mnYFY/wC6l+B4fe74oEMkwTssLvJOkCoxjCNtC6i1MckCbM/OpWvscB8Im5ZmP4TUrta/jG1GdtY9W0IgyQKtWzm0I15E/rSjGYfWVO06E7Vba4pspG3Qzt0oOHglbQ4wmEVoMwwPPcxRuY6kLMb+VD4W4hAJUMTsdR7Hoa8tcS7t5kADkTr9NxWZwbkPZbYRSGeToCTSHimOC2bjHcz7T/Sa0HFuPWrqPlt93MAZNf5vv86xHHyTZO2/UHmo5fzVq6fH7v1NGLaLZkGaSTzOtHqveWwfxL9qAXejcFcyN5HQ/avaMwTZud7bj8S0M3w6aEVbfm04ZdjvXOMAHiGzfnXHH0jh2PmwrT8QB/8AkoPzkNQfD7ISzduczIn1pb2VxubC5T+AkfI5h9C3zprjGAsBBuzddd68ydqVHqQacUy/tGYXDoPwpPlsP0pPjbjWWtXrZCk+BuW40nmJ2nbUUw4teL3tNraqJMRtNC43Am5bZecSPcaj10+aini6ZOUdSY+wB721buq0ZlzELJPmPWZoXGcFD3VKsWkyDqMpHiKt6gfnVXYbGD9kyyA1tip0k6yQdOR1E+VNMVdTui4cAE6g6kEbEHyPWvPyf0puNHnpOyYyw4EiYOpiRHkY5VxwLEOjGWfuwugg7+fXTSqeG8bRw+aTkElZ1PmD68qWjtMQdFyiIg8z18jUlilJODQ6XYY8W4qXcC2koJk6CT78hSa/iHYyiTEcxp1261w2NuOAJg+nX8xReGwSrqLn7z8Q/CR0itMYLHGh/Tl4GfCcYW/BEbK4EH0ofGcRyXCrWQDuDm0A668vKrL+Ic5WS4VMCVgEadDVeMuXLiFWRXBBg5ob51BRWq2I4uroruX7pbwqMpO4YflXtviN8O63EO3hHIAc5G9CYXAZVRiWUg+JS0zB0iKb3roYFJOp130B86q5aHXYDjSEWM4xbLt4ACRvrFV5mYKTqOo5dJpni+GW0VoEDlodR11FILuKyKSCNNd9G9q040pK0Ux0twTgOGuXb9+4iZ8u/ozR9jTpMES8mzcQDSIza+lIuzOHd1IQw1xwBrG3+9fUOFcDxCFc122Ig5QWBPSSAdKXqZNT0oDdLcWjhFwrDghCJlVgj6b0HheFtMpdzpsN5HrWxxfEcUhhLdp02kXCH+RWAPelX/FoYNbe2lu4DlOfmSebAAk671CluoyRG2Jbdhg8kEsuxjfzmabLjYXNLBFEkFGJXmee/rQD8Ixtws1p0MMJyiSo6a6fPbrVvE+ANk/e3LjNoTkbIvT4RvzFTeLXTfAW6Fadr8ogliRv8P3WfnUotOE2WElSCd9AfqRXtM1h8B1GUTDd4czPzJy9dTtVr4sHw93LLqIIBjzpbhseLZbNbZiSRqoI1NBreGc5Lbg7STOXX8omvS9Jt7gjDuzQYbiTKZdoO4HIxttXv7YApdm1OuTcPrtPIjzpDdNkgqAzEHwsJIHXQ1bw7E20DLethw2xGjqfJh+RpXiSVlGkxhi8dqMgJFwSADtqdCfKpxmzlsqumw2/nt1amCCsjKAARt5HXbWue01zKo8gP+pP610GtSSNUYVBmLJo20uYDzEe41FCWhLUZZET8/lz+VegYQyx40IO+xFD2RAa2/Pb9RXQfK8jY1biLYeIPj5eflXHBPZe4Va4nWPuKfX7mxOuUT71nuBApeIbQkTE6iCNCOW+xrQXGJ9z9Kw59pm7BvAb9l8BYxauWustxGl0heexE7itThOzmFI8RuE7g5xr8hFfLMRiWwmIW8q5lKw67SOevIzqDTW9/wCJqIZs2mc//wBGhQecBdT9KdRumkBz07NhXaLs5+yO96y8IXMgkShbbUaFSZH2oLh/ay3lyuqNdEwxjK3kQRofMUQvHbmNs3M9u2veDdWyxqOVxteWoOkbUIOxNu24um4SoMqFhgTOni6Uk8mNLTMjOk9h9h1t5xdFhURgFdGPXXNpsJ09/KmHFLdm7Ld0FIHLl66bVzYuggAtOaZE79J00q3Co2QoT4htI1YdZ5jSD5ivJc23vsS+YjdQNgNuVGABRy26azVuQFzKrqY0mZ9D51elq1uWzEdQRTqVjPI0qArtqRI0oTCWS7sPEAB+IEDXoRRWKxaq2oLctOlWHFKpVhbaSTJyEwPODVOwtypovsTat7rmA0LRHzO1FW8YLy5XQawQVMqSNd1qm7kxCidNdipG229AC3F9fiK9JKj5QKytKe75Qq4GYw8Bjm7wEajoOgrG9tLC2rCqoP7xvCOg3Mc+nzrY3cVkMCJBiJOs+uxrJcSvDE8TAIJt2AJXVpYaxp1aB7GtHS2pW+FucE8P7HWzZVXlHABY5tydTpEDp7VpuFYO9hzAOewR8BbMyEc1J3B/hoZMTn3Q2p2OpB9vtTJbxMZTEbmPty96y58s5bS4YybFmE7Q5sTNxLlogZVVjIZd5IHhU6TM+VA8Ze1jHbu7mXwhZKmCRMTHqdfKmONw9wkDMmWdcwBJ6bUJY4Wq3GuGQ50gNCEj8TAa8xpTQUIvWtnQbFNjA47D3XvWSImCcwIOYAzlPrPtTexgsWri5cxCYhMrZhMGYmNdzXuLwr94ZghYzAjQruNo8UE6T+dC3ux2Gk5rtyGOZYMCNDIMbaiK1vK2t39BX8xiMM/4WIHLUj6RXtZu92ktqzKvegAkQzMx33ktrJ196ld6M3/z/YulCDDGbmuuhqniByzl00bbSpUr0X8aLl/ZAzfCnUEGQdR8qN7WWFR1yKFkj4QBz8q8qUk/xv0BHgbYf/MHt9qUdr/hHp/3VKlSxfiI3T/DZkbXxD1pgPw+1SpXqM8w9vb+5oonLhSy6NmjMNDHSd4qVKBxX2a/zT/L+lazAjxr6mpUrD1PJu6bgH7ULofSsay1KlNg+EHVfEabhQ8C+rflTfs43jujkAI+VSpWTqe5nkaXEjUeZrnHtFq0RoZu6jT+CpUrFj7/AOCa5K8IJRidT560uwjE3BJnepUpcXc58lfETAJG8H71XwG6WEMSRk2JmpUrSvhY7CeJOdBJiRTDiV0gLBI8S7HyqVKhj5iSOL6A3gSATm3O/PnWf7En97iTzN3U+7VKlWXwT/T7hNXdWb6+n60wjUeZqVK8/J8KCgXCic861xhhOefKvKlBcBF1tyWtAkkSdDqOdaDh6jNeEaC6wA5AZUMDpqSfepUo5fg/b7gZluJ2FN15Ub9BUqVK0Jujj/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hQSERUUEhQVFRUVGBcVFhcVFBcXFxgXFxcXGBcVFxUXHCYeGBkjGRQVHy8gJCcpLCwsFR4xNTAqNSYrLCkBCQoKDgwOGg8PGiwlHyQpLC0sLi8sLCkwLCwsLSopLCwsKi8sLCwpLCosLCkqLCwsLCwsLCksLCksLCwsLCkpLP/AABEIAP8AxgMBIgACEQEDEQH/xAAcAAACAgMBAQAAAAAAAAAAAAAAAQIGAwQFBwj/xABAEAACAQMCAwYEBQIDBwQDAAABAgMABBESIQUxQQYTIlFhcQcygZEUI0JSoWKxcsHwM0NTkqLR4WOD0vEkJTT/xAAbAQACAwEBAQAAAAAAAAAAAAAAAQMEBQYCB//EAC4RAAICAgECAgkFAQEAAAAAAAABAgMEESESMQVREyIyQWFxgbHwFJGhwdEGQv/aAAwDAQACEQMRAD8AjnHnUGfypMTSI3rqTnCINM5qRFY2PlQAH7VHPSmTSzSGBpGn/lSz/FABqpBjSzUitAAR60MP4oAAqRxTAFPnSHWlqqQNAAGpMMeZpEU8UAMsajRUkPp96ADeoaqkwpGgBZqWKg7gbkgDzNct+Po0gRMnO2oKW3PRUG7GorLY1rcmSQrlN6ijrhqATWzedjr23thdTaWTnJGBiSNOjHGx25jpWohyM9OhrzVdG1bierKpV+0SxRTUUqlIjMBuaPWkWqDNTPJLVvUSQfeg8qiKBjxSYVJzUSaAEaQp6aMb0AJkp0f3oFABmlT60E/emBPH0qJXzoJ3oJoAjmsck7BO9ETmEHSZRjSDnB9SASBnGKyOmxxzwce/Ss89oknD7Fh3Q095bygkiYudeRzwVBIb+apZV8qtdJaxqY2b2Ys08++f4xWrZTfkozEfKMk+gxvWhe9p402Qaz6cvvViVsIrcnohVcpPUUdhyACScVxr/tKibJ429OX1Nb/Auy/Eb1g4hAjIwGmXEY/qCndj9K9F7OfBy2gw9wfxEgOcEaYwfRBz+tZ1uc+0C9VhpczPPOznZ+fiIGm21DOWllkZIR6KijxfevU+yvwxtrNhKVEkw5NjCqf6E6e5yat0UIUBVAAHIAYA9gKyVnSm5PbZejFRWkYri2V1ZWGVYFWB6gjBFeETWBt5prcnaFyq/wCA+JP4OPpXvZrxzt0mnis23zRRN9dx/lVnDlq3XmV8qO69+Rx1opgUVtmQT01Bx/r1qT0iK9CFUamajmkAqRGKkGpE0AIU/alUgKYEAKeaeKRoAGOKTSgbk4HmdqxXl0I0Zm5KM/8Aatfs/wBmE4ncRIk7uca7jwaUiT9qH9TE7ZqtfkKr5lmih2/IbcbiBwG1HyQFj/FSbi68ykwHmYmx/avamgsuGW2orHDEgAzpGSeg82Y1x+z3xPtr26FtFFJ4gxDMFA8O52zms959nki4sKHmzy9eKhsBUlYnosTf9q6/DlvcSdzwwyiTS2bhAFWRQVMiqSNyMZ9qv3av4iQWUghWJp5sZKRAeAf1HBwfSuP2g7RjinCZZbNpI5YSHeMNhwFzqBwd1K5I9qhtyZ2rUtE1VEa3tFMX4VXIjaa/mW3gjGSAdZA8lUbZ6Ve/hzwPhTIZLRe9dNmaYeME8jpOwB6EVQONcHK2dpxB7iW5WZ179JGJGRklR/ysN6t3YexFvxq5SFCsEkKyLsdIB0so/lhUDbfcmSS7HqQFOlXP49x6KzhaackIuAcAscnYAAV5GdDNGa8j7QfHMK5W0iDpp+eTUDqI/aOg9a4/Z3tVe2lxbT3U7SW1582XLKuTjl+hlODgdKAPda8i+ISf/tD628ef+ZsV62G2z0rxTtJxBbm/uJkOUGmFD0Pd/MR6aiatYi3aivkvVbNIUUUVumMP7mkc02ao0CEVpY2rQueNopKgM5HMIM49zRacUSVtIDKw30uMH/zUXpq3Lp6lsmdFih1uL156N4U1oIpZqUhGedMN/FIHpTC9KAEtMjzpHaog8qYGj2gz3BIGSCp8+R/tXoXwhmZnuu+Eaz/lZEYQL3ek6cBNufOqTNEGBU8jsa5XY/tE3D7lJI430rlLnckMhPPGMLgbj2rJz4vqUjTwpeq4nq3xZ7I3N9HCbbDd2WLRltOc4wwzsSMEfWuB2K4snDHhtr6xFvK2VW6wp16jjxNzA5DY/QV3fiH22mtRaTWwLxvqd9iUdNIwrMOXPP0qj9oO1E3HZreC3tygRtROdWCcAsWAwqgCs0vl3+InF0spYngSOO6uiI2nZchY1IyxHIncb+Qqt9kJUseMT208ySLcIFLqAqtI/iAwNhnUw+tencc7KW95EsVymsJjSckMCBjIYbjNaXDex9tw+KRreDvHALgMdTsyglVVm5elAHO7L9ge7s5bS8CSxGVnjUE5Vc5GT0O3TzNXOGBVACgAABQPIDkK8K7R/EziMzImk2SSHSDpYMQTpJLsM7Z/TivbeEQMkEaSP3jqiqz8tRA+bcnnQBQPidf8QknitLNJER8aplyAzH9JkHyKBz881T+z3HXtrtrC+nFzbTjunxIZFVm2VlY7ghtj/wCK9h7ZxStY3C24JlMbBAOZJ5geuM14Lw+wuJoYbaCyYTxymVpiuCccgxYYAGOpoAsHArJeEcWe2uUDwXC90kjDOUc+E8vPwmrNwP4erGtzDfKps45e9tyz6cbHUcj5VxgHzxW5f9pbeKGAX4iur6IatMSqxWQ89+SDlz8qqXHeOT3zZnbTH+mBCdAPQuf1n+Knqpna+CGy6Na5O12j+IPfIbexykIGhpzkZUDGmLPp+o1WI4AihVGwpqMDGPp0ptWxRRGpcdzKuudj57AcUUBaKsEIjtXO4lcMzCGPZmGWYfpTqfc10uu9cfhTa5Z3/r0D2Ucv5rN8SyHRS3Hu+DY8Ewo5mXGE+y5f0N61tFjXSowP7+p8zWhxlcGJh8wkAHng8xXSmnCAsxAA6mq5c30kkqyKhKR+ILjcjkWx/b2rk8TfplNvS3yz6L4tKEMSVMY7bWkl9/oWUD+DTU+lcsdoo2GIld2P6cY+5rG/FpUGpo00j5gr5ZR5kV2csymD05I+X14GTZFzjB6R2RSIoVgwBHXcfWsdwDobHzYOPPIHSrTfGylom9KsFpchxsd8AEdQcdRWYH+Kae1sGtPRNarvaq2ZQHUkI7YZQTgso2JHnjNWCtbjFwq2zalV8PG4VvlJBIION8YNVsuO6n8CxjS1Yj0P4Lca/EWDQyYYwNo33yjDK7em4q+2nDo4siKNIweehQuffAryP4ESl7i7cKqKVTwoMKDk4wOm1ey1gmyFFFImgCh/GJrX8CVuDiQkm3wMt3gH8DHPPnXC+H3bPiVw1vH3Aa2QBJJdJGQBgHWxwTy5VdO13GeHogF6YnwQyxsNbahywg3zVP4x8Qppl7u0T8NFy1sB3mP6EGye5qSFcrHqKPE7IwW5Mu/aPtpb2QxK2qQ/LEg1O30HIeprzfjva+7vMrn8NDy0IfzGH9cnT2FcqK2CkndnYks7HLMfMsamK06cKMeZ8mdbluXEeDDBbJGMKoA9t/cnrWRjTqOK0FFLsUm99xilTYU8UxCDZpU1FFAxYrh2d4sVzNG3h1trXy3G9dw1ocW4Mk69Aw5Nj+Pas/Oxv1FXSjT8LznhXq1Gea0RyCyg45Z/1itW9k0tpjA7yTr5AfqPt0rVsZTB4ZUKg7d4CSh8s5+WsUk50PMPnlIjj9Fzgf5muPlROqfTNfI+lRz6cin0lWtvl67rXfy59y+YPKkY0KdKA4Zh88j9VU+/M9KcZTuHkCKrYaMAHnnbB8zmq9dXBMulNwvgUYz6E+5O+as1vabxwjlEA7+rcwD9d/tVqvHc5xgu7f8AHvMiWfGNdtjS1FaXzfCS/n7s6lnHpRVP6VA/io30OsABsODlD1z7dR51mrS4oE0jUdO40v8AtboT5CuxlxE+eR5ls1nn2Ew2dDplHpyIP9xXUHvVWTiAZ3U4Bcpr8ho+Y/XA+9WiOUMAcHf6VHTNS3r8/OCS2DjomrVocbte8hKgZOQ2BzwDvj1xW/UScVNOKlFxZFCXS00dH4e9qbLhszoZWaKdUOt0KvG65ykijpvsRmvQrz4qcPQZE3eE8hEjOf7YrypolOMgH3FZFUdKzv0HPtF79bx2Lne/Fx22trVsfvnbSPfQu9Vu64td3jAXN06o2fBD+Wo2Pl4j9a0c1mgbxqf6h9KnWHXFeZC8qcn5HDFikRxqBkZrdlDqWcqy6mZZOQGdsc67Qp3rSfhLXLSlDIoGpY+78JkGlWHjJGOu29RZzXjAXqP5nvN9tfIk61Amh6QNaJRGDRikWpmgAFSxQOVCigCSCipxrjnRQGzB1pZqE6sQdJ0t0JGR9q59pcThZe8UExDUSm509H09Vz1HKq1lsa9dfC8ySFbn7JscZZRC+sjTpIGfPG2PrXOv4SsMDAZEZUt7Y5/TNZG4Rrl/OkMoVI2xjSNUi6tgOgBxnrWsUmXSsbFo9RKqMayi7ZJP6c7Dzwaws5SyOi2Hb3L3s6bwfJqxfSVWt8pc+5cmrw+zKDvWCkgkRAYOpmPzEjnVisrTu182JyxPMnqfasFrZsXDyBVC/IgIIBPNj61vM3lV7w/GlWnZYvWf8Io+LZkLWqaH6kff5vz/AKXwA7VrWsbXIddPdxqQjyybqC/JVVcl3PRRWeytfxV1HaLq8ZzKyDLKg5+2fPpXrfFey6x2qx2cao8eBER+gthXlHm4UsQx3r3lZLi+iP1KeNjprql9CqTfB62aJXtZdEqhTqZQVJCYOtea5O58jVV4lw64tf8A+mIheQlQ64if8Q+X6165w3sra2ysirjvgEcM5PekA5JBO7EZyaxcM4BbQGSJCDFcjKwk6k8IxIUyTscjI9Kp1ZE6+xcspjZ3PISc4p1m4vwv8JdzWwOUQho88+7cZA+nL6Vi1en3rcrmpxUkY9kOiTiwUUztSU709P8AFSEYwKcTbj3H96itMyhRqPIb/bekwOjfkHhdmSAG/FSJnG+kGQ4z5b1pPWW/ytjYRts8kk13jyjbIUf9QrCRtVLB9hv4lzM9tfISiil7VLNXymBHrUTzqTUhQAAfSpj3qAFZBQBkX3xSpKc0UCMTHNZbdtLBwcMjIQfNSwV0PmrKx2rC1YLqXCqSDgPGWx+0OpJ+1UsuPVRNfBk9D1ZH5m/edmG/EJb6tDrI0JP/ABLXBlWUeqDK/WtCB0kaSWMYV3IQYxiNPCgHpgZ+teidupora1uLkn8yRBFG3UahhVQ9BuSa88sLfREi+SgZrnvAZyubnLtFaXzfLNHP1FaXdmc/aseKyVqSCaR+6t49T4z7DzOdlUeZrqJzUFtmXCLm9Is/wxEUfEW5ant2wSRlm73cfbH2r16vGex3YWSSUSreWrywkkqkXeoGPR32B+nKvReNdq0tu8EuwjiV2ZRnxuSqIq+Z0k1gWtSm2jcrTUUmV2SG9WTuhGJIUnW4RiT3yRmVgVAOzYwTzHhaoWXC83yxLdhUjeaSOGN11xEkYG4OtCC2V6E1dez87vawvKQXaNSxXGCSM9Nq0bDsjbQ3HfKGMnj0BmyEDnU4QdMk5+tRnsq3avsvC98Zrmfu2lURxIAyRuVyEEk2NiSeQxXmPFuHS2s7LJIC4bBSBy+n/wBtxkj1zXu/bxEPD7kSFQO7bBYZw36cDzzjFeIyyy3UcbyTOZEAALBcqQMacgZx6Vax1OT9X3Fa9wivWHZ3Ibm+pjtjGkj3Wt0CoxjkTjO2SB/nUjW5FaRkS78B9KjPpKNq+XSc/Y1JT51huIi+mMc5WWL/AJ2AP8E0rXqDfwHWtyS+J0ONs3c8KDfP+Gcnz05Gn+K1wa6nbeVG4j3afLawRxegJ3IH0xXLyKrYS1UWMt7sA5qWfOkRTxtV0qEs5qK86klRJoESY0gaF2pgbZoGNDTqMdFACIoIGCDvkEEHqCMEVIGog71G1taY09M7/CbF+JcJ0TfNbl1Qgg6yiFUDDoRkfYVV+Gza4VbrgAjyI2I+4rr9me0iWV0A7BYp8BwTsHzhZB/Y+4NQ7UcGNndtj/YXLd5G3RZDuyZ9eYrl8CX6PNnjz7S5iauQvTUqxe45NwZt9AT0LE5H0xvUbfhZC4uZ2EJOuTuxhpD0jUDd3b12A3racHcAgE8sjOK54tShITU0jc5H5LnmQP8AIVv31df59ilTZ0fn3+BcuzfapVkTK9xAgYw2yMFCxxj8y5ncfN5AdTVh4N2ss+KXPdrHIrwsJQWUAOFBC6t848Z2PnXlkHBgjA6mOxDZJ8W4IB/pHlXTtpGjmSeEDvYzqX+oDnGfRhkVSeFLpbLiy4uSR6uvZeSAsbKcxqTnuZF7yEEnJ0jIZPYHFcztBxC+t9Mst1ZwRqcYMcjd4ccuefoK7XA+1sV1q0+HSsTbkYIlXK4+uV9xVA+IfGfxF2IR/s7U8v3SsM59lG31NVaq3ZLpRZssUI9TOVx/tPNfS4Zs28eCoEZjDyfuKsSSB0zWjoA6czk1Njmo5rdppjVHSMa212S2xMKKM0utTEQV1uyNl3vELZTvoZpSPRFOD7ZIrl6qsnY9e6W9ujj8m3Cg+RYM/wD8aqZk+mprzLOLHqsXwK3eyia7uZ/+JK4B/oU6R/ahl8qwcPTTEucZxv7nc/3rYIqeqHTBIitl1TbFn708/wD3S6UAeVSkZOkafSg0AANPNJTQ7bUASQ0VFKVIAFApCpZ2ryBrX1gkyaXHseo9RV17K3EV7aNYXWGkiUDJO7oPklQ9CNh6EVUgaxlGDrLE5jlQ5Rx/Zh1U+VZHifh/6uv1eJrlMuYuR6J6l2ZtcZ4PNYNpmGuInEc4G2Oiyftb15GufDxWJjgOuryzVrt/ieAypfRYRhpcquuPPRx/SeRU8q6tt2D4ZcutxAFI54icd23oyb49tqx4eM5GJHoyoPa9/mXJYddvrQZRZ7lUGpmAHqahZ3MpXv0tpmgU5MoXw4B545lfWvRrPsfwudi8cMTlGwQpOFYHkUzt9qtUcIVQqgBQMAAYAHliocj/AKWXCrhrz2OHh8V7T2fPbcWuO8MsA0xalUBtg4Z3eM48s6gDWXs1Hd3Jk0QvNISHZmIVcEYBLHzx/Fev8W7EQyr4FCHMeNsriOTvPl9SWH1rd7PcGFujIFA8bBSOZTUWTPtqIxVV+OdEeqpet8S1KhTWpdjya5hmhcR3ETROwJXJBVsc9LDbPpSZtqv/AGsiS/sJWiUmSB2K5+YPEfENvNQfvXndvMrgFSP8x6EdK6bwjxGWZW/ScST5MnLx1VJOPZmYn0qJGKeKxyShRk+eNhk5PIAedbTaS2ymlvsYW4golWI7FhkHp7Va71u64I+2GvZwFH9BYAf9Ef8ANcHiHZX/APGkmnUpK6qlrG20jNrBZtI3G22/Kun2lukezX8RIwNuoEEVt+YkbhQoM0oGksTtjpmucyPEqrJ9K5Slrj39jXox3CO/e0ckAD/KpN6VjhOwJ54BNSNdIjIZIGkeflS1Uy1AhmgUyag1MAJpsfOog0UhkkkxRTXFOkA80zUOtCHnSESFGKRFLG1ICbDPqK0xYgNriZ4X/dExX7gbGtkNvTrxOuM1qS2j1GcovcWcnivE7mFxOJDr5GaPwuR/6qjwv7kV6N2L7aXE0atKqTR50mWHaRD5Sw8wP6htVMeIMpU7gjBFdr4VloHkRSHUPpdcDWitvHIp5shOQR0O9cn43g111dcI/nz+xsYeQ7PVl3PVgaDQBQ1cQaZRFnNnxfu3YLBd63TfbvSFBU9M5Xb/ABVVu03BFtL10UeGVe9jJ57nxpnrg7+xq/dpuz6cRtcZxLGSY5ACNMg8s76SRiuDDay8TsngnAjvbRgAx/djwtkfpcbGuh8OzFj2K19u0v6f+lW+r0kHH9ipuazWSnvYSm8gljKDGQSGGRj/AA6j6YrKezl98ptX1DPiDIUJ89WeX810eHWy8KtRLL+bfzg92h37vPl+1QNyfpXT53idU6vRU+vKXCS+Jm0Ysoy658JHa7edmY7ua2CMveySd3qJLYjVWZ8KGAHLfzqj9peLsqTWpmXTbzBUiWDRHIqD9yA4YN0PlXc7B8OW1W54hKxcwIy5J5yv4m0jpzUfU1X7YHTlvmYl2/xMdR/vVXB8M0lCT5i+/wDXJavyFFbS7mpwzjAmz4SrDmCD/BroihRTwa6iCaWm9mNJpvhaI6dv9cqCf9ZpmkP5r2eQxSzU/pUS1AxjlvQp64qINMCkBKihaKQDNFPlt96R5UCAGlQKFNADBoDUBaMUgGy1i/EyQzQTQNokEiozH5SjnAVx+3ON/WpZrT4m7nRHHnVIQBhSxLBgVAx6iqebGMqJKXbRYxm1atHvMJOBqGDgZAORnrg+VTNQgB0jPPAz743qZr5K+50pyrVwlw6+PxnOqSQaScfLEmc4HWqJ8QTPw+5ju7WTQs35bqwyuRuNvLc+1WPjU2i68OlHcKAyL3tw/IYRDtEg6sah8TrEPwuXOSYwrAnc5BAznz3NaWM1G2DlypcNEc/Z4KzL8RL9kKhbdG5awGOPUKds1w5CSTJI7SSEbuxyT1x6D0FYOGS64UJ54wc+Y2rYxvX0TEwMej1qo6b95gW32T9WTNez7QmeyitEVlVZGmuHb/ePqJRB6cifatl2pYxyFGat00qpaI7bXY9jWkRSIqXl0qchEGpMakMGonagYySBSBoJqSJmgCJWn0rKaNNPQiC0VNY+tKlpgANApkUzQBDFDCmKRakAkNAprUJZAoyxAHmaQwmlCKxPIDJq5/DLswBGLybxSygmMHlHGeWkdGI5mvMuM8YiaJkVsltI5HlkZ3r2vsvxpZVEcMUghiRVErDSrEADCA7sPXlXJf8ARZM+hV1vj3/4a+BVrcpLksGKTGnXJ47cuuMSrEp8l1ysf2xqdv4NcRGPU9GoVnivEGBk7iNodZJJ2FxL65b/AGMI/e30FYuPy54FLpZGBGAU1afnHJmOX3z4utcu5lLyOHKhRvKrsWQcsG6kH+1k5YhXas3bjiWbO1tkLkzMHYyLobu0OclB8oJwAPKtqmlytrgl/wCkQ2S1Fv4FUsbcogH1++Nq2RTYb0w30r6TFaWjm29vYFveoA0yaRGa9iDPlQ1GaCKAIqalqpZoz1oAcdZxWFRvWUsKaEwamDSH+t6jqpgZQfSioB8UUgJMc1A02FI15AbVGniky52oYGOeZUXLEKB1JrmnikcisSxVQeYiLsR5qDhQPUmst9LCgCsNRHJcamrXXijgA9wGfPgST5B5Hux8565bAFZ+XOfS1B8/D/X2+5bohHe5fz+cl37AdnbSTM720uBgpNdsuHP9MfIAedenrjG3Lp5YrwFOIrJJ3vEbp5kjAbuU5M3RFA8IQdT9K9C7K9p57rN1MVtbKPZF2BkI28TH9I8hzNcDnY1jk5yf3/Zeb+SN2Elrgut7OygaE1sTjGoKB5kk9KqvaC50yP3aFGbOqTP5mkc9BbaGMfvOPQE1tXfaW0A78s4Zvy4SVOp87ZhjbzJxqwK419x+FCIXSOS5lde7t9ecN0a5lzgnfOOQ6VVopntJRf5/h6bOdCihoyn5UYbV3zDwqq7v+Hjbdid9UzjrtXDv+Jm7uHuWGA3hiB/TEp2+p51udvuHXCXaRzy6kmQOSFxuuzQIR/uwd8detaGPLpXaeE4HRL01nfsv7MrNu46ESI/mo52pgGo5rpEZQYpGjNJqYxrSp0EUAAO1ABzSFSVaAJCpYqJNPVtTEGfOommxooGSU0UItOkAGkDTNMbUhADUgKiBR0pgBUf+awz2odSpJGdsrsceWazAUBa8tJ8MabRW+JQKg0QoMrglj8qeXuxresbu7Yq8hGIwFhEg8MeOTLD8uryzXQnnjHzMoPuM586EHekCON5WzlQqM3i6b4wPes6/Fpm9z19i5XfYlqK/s71/aRJwq3mnaRp7x4zLKvim0glikf7QMAYGKp0/B1klDJGYFU5Uay8rHozyHr7VaeLWU8XDLX8SoRluDoTcMoctqRgeeOhHQ0+H8AWSNrmdpBaocYhUl5mHMKRyQYwW61UprphHrkvoW7JWSl0R/c7Fn3l9w6f8eY+7gyYbkHS+tB83kf2k9TVJsJmaNSw3I32xnyP2rb4px78YwXT3MEO0Nvywv73X9RPSseM1ew63FdXmVMqab6fIM0iaDRg1oFMX3pg00FPFMBMaRpsdqQpAPFJudAqWmgAztRijPSpUARxQpxQSairUCM6YopR70UDBjQDTK0tJHOgQhU87bVHR9qYXagBZrAtyodu9hmlVcaEjYIrnzd85A9BWeUY3rCG86jsh1rW9Elcuh71s27PtncL4YLK0t182j1H7k5Jrfk7ZXzABrjT6QxIn0ycnFccimTUEcKpd+SaWXY+3BC+/O3mLy75/Md238xk7fSulY9rb23iWKCVDGgwqSxBsL0XUN8e9aBG1IrUksaqS1o8Rvsjzs3uJ9sBcqBxCzBI5T2rYlT1APMenKuTcERAPHMLiAkDXjTLETyE0fT/ENq2dFat7w8SKRkqSMZHPHUHzFQrGdb3W/oSvIVi1YvqZS3WmHqMceFAHIAD7bVkIq4iqwpls7b1Hl0pJvT2LRI0YoanpoACKQOKnpyKSHPTNAETvQRtTdaVACBqTUFDT0+dADQ0UlFFINH//2Q==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data:image/jpeg;base64,/9j/4AAQSkZJRgABAQAAAQABAAD/2wCEAAkGBhQSEBQSEBQVFBUWFhgYGBgWGBQcGxoeGx4XFx0gFhsZGyYeHBolHBYVHy8sIycpLS0tGB4xNTAqNSYsLSkBCQoKDgwOGg8PGikkHyUqKzUwMio1LDQ0LDYvLzYsKiw0Ki8sLSwsLCwpLCovLywqLCwsLCwuKSwsLCwpLyo0L//AABEIAKsBJgMBIgACEQEDEQH/xAAcAAEAAgIDAQAAAAAAAAAAAAAABgcEBQIDCAH/xABKEAACAQIDBQUECAMDCQkBAAABAgMAEQQSIQUGMUFRBxMiYXEyQoGRFCNSYnKCobGSwdEzU3MkQ2ODk6Kj4fAVFhc0ZLLC0/EI/8QAGgEBAAIDAQAAAAAAAAAAAAAAAAQFAQIDBv/EADIRAAEDAgMECQQCAwAAAAAAAAEAAgMEERIhMQVBUfATImFxgaGxwdEUkeHxMkIjM6L/2gAMAwEAAhEDEQA/ALxpSlESlKURKUpREpSlESlKi28HaZgMGSs06tJ/dxXd/Sy6A+pFEUix2KEUTyHgiMx1t7IJ48uFcdmbQWeGOZL5ZEV1vxswB189aojfvtofGxnB4KMxiU5SWILkeeU5V8wCfMjUVZ+wd7dn4XDwYQ4yDNFGkZ8YtdQAdeHG/OsrW+amNfGYAEk2A1JNcVnUrnDAra+YEWtxvfhaqI7bO1PvL4DBSfV/56RT7X3FP2eZPP044WVtd/8At8WJmg2YFkYaGZtUB/0Y971Onkap7aO++MxD58RPJJ5F3Cj0CkW+FaaCBnYKgJJ5CpLDuQSly+VuhAP7Vo+VkYu42XWOB8psxpKtPsV37WVhhpZ5Vc3yxzNnRvKJ28SsOhLA9AauevGE+GkwsoV72vcFT04Mh5MP+tDXoTcPbe1Wih77uMRDIqmOc99mKn7Xdoy5hwOfLqOJ41uCHC4XIgsOEhWXSlKLKUpSiJSlKIlKUoiUpSiJSlKIlKUoiUpSiJSlKIlKUoiUpSiJSlKIlKUoiV8LW1NYp2mgxAw50cx94vRgDla3mLrf8Q87Vh27b/nDQ/QcO1pZR9YRxVDy9W/b1osXUY7V+2V5nfB7PcrEpKySrxkPAhDyT9/Sqh71jp149T68zXIJ9WW+8B+hJ/l8q6b0RZkZKeFPbPtEH2R0B5eZ+HW+83f3kw+CBYYWPFzcnnJMa/hj971Y/AVGB0Fc5cOy2zKVvwuCKysWUj292j43Fr3ckoSEcIYgI47cbZV4j1JqOANI/NmY/MmuupLuVs/NI0p4JoPU/wDL965SyCNhedy7QxGWQMbqVINg7DWBBcAufaP8h5VtK+18ryssrpXYnL3UELIGBjBktHvfgw+HLc0II/Y1avYrvVGMFDgpjkkVSY8xFpFYliE++pJuvG1iL62r7aGF7yNk+1YH0vrXKXBo8fdsoZbWt/Tp8KsYK0QxNBzzP2/ap6rZxqKhzhl1R9/0PRekKV552btfF4YBIsTiMg0H1hbKOmWTMtvw29OddmO2tPiFyzYmeRTxUyOqnyZUyg/EVMO0Yhx58VAGx5zvHn8K2dvdpGDwrGPOZ5hxigs7D8ZuET87CohjO1jFufqYoYRyz55W+NmRQf4vWoVDAqDKihR0UAD9K7Kgy7Rkd/DJWcGyImC8nWP2Ck//AImY/wC3B/sW/wDtrJw3ati1P1keHkHQCWM/PNJ+1Q+vlcBXTj+3opJ2ZSn+nmflWjsrtZw76YlHwx+0bPH/ABpqvqyqPOpphsSkiB42V0YXVlIKkdQRoRXnqthu7vFJgJe9iuYibzRD2XX3mUcBKBqCPatY3uCJ9PtHEQ2QeKq6rZGFpfCb9h9lfVK4RShlDKQQQCCOBB1BFc6t1QJSlKIlKUoiUpSiJSlKIlKUoiUpSiJSlKIlKV0Y3GpDG8srBURSzE8gNaIq07Rt5hhttbNN/wCzSVntxyv4SPkpqhN6duvjMXLiJDcuxPoOQHlatpvlvY2NxuIxfAH6uMdFPhH+6G+NRWsrUa3WbgmGRgQGykPY8wLhh8mB/LTF4IDMU4KRceR1Vh5EfL41ixyFSCuhFd74zxZgLAgBl5WAAt6ECiWzX0eAKq6M9iTzAPADpcanyIHW/XjHu56DQDoBoK57RI7wlb5bDKeoAAHx0pjFzWkHBva8m5/PiPUjlRAsWp9udDbDA/aYn9bfyqA1Y+7aWwsfpf561XbRNofEK32S29SOwH491sqUpXnF69fHcKCx4AEn4a1xgBCrfjYX9ba10Yw5mSL7Ru34VsT8zlX4msqtyLBaA3cezn4SlKVot0pSlZRKUpREpSlEVl9k28hkhfBynx4b+zv70J9j+D2D5BOtT+qE3f2x9ExkGIvZVbJJ/hyWVr+SnJJ/q6vuvT0c3SxAnUZFeK2hT9BMQNDmEpSlS1ASlKURKUpREpSlESlKURKUpREpSlESqE7d+0Mu52dh2siH64j3mHu+g5+foKvXGYgRxvIeCKzH4An+VeK9pY1pppJXN2d2YnzJJosLoL6AdLn5/wD4K40pRZSuyOEtwsT0vr8Bz+FddKIuRuND8q742CGzao419Oo+8Df5EcDXxJw3hk1HJuY/qPL5WrlPERGAfda3qGAIt5aE/Giwu3D7HdpkjsbOdGsbEcbg8xbWpwMN9HUd0xy8O7dr5v8ADJ1D+XA8LDiIYu0pIlhZGIOU6cjZmAuP0+FZO1tqHEZJOAUZbD3W1JPxsLenlUGqgfK4WPV3882VpQVMcTXXHX3Hn9FTqKQMoZTcEAg9Qda5VrdhYjNGfg49HGY/J+8HwrZV517cLi1etjfjYHLEwYzPLIftZB6Jofm5f9Ky66MGtlI+/J+rsf513M1gSTYDUk0fm5IxZo51zX2ldUJLeI3APsg9Op8z+nreu2tSLLcG+aUpWZsjZL4lyEOVFNnksDY/ZQHQv66LzufCdmsLjYLSSRrBcrUSbTCkB1cX4aKx9cqMWt8KyYpQwupBHl/1xqfomHwUYtljBNuZeRvhd5H+ZqKby7RjmSOaPCzDvWdI8RdIszRkhla+ZmsQ3hkQey1uBImfTYm3H4Vf9aWus7fu3883WtpWAm0imVcSFQtoGBuhPS5sVPr8+mfUNzS3VWLXh2i+SRhgVbUEEH0Oh/Srq3B2wcTs+B3N5FUxyHmXjJjYn8RXN6MKpep32P7RtJisMTxyToPUd1J8u7iP56stmSWeWcR6Km2zFiiEnA+v5VnUpSr5eXSlKURKUpREpSlESlKURKUpREpSlEWo3wxATZ+LcmwGHl/9jfrXl7CbkXivI5WQ6gAAhfJuZPpw86vDtr22YcPDHrlZnkcD3hFkyr/tJI2/IKo+DfGQN40Qr0FwR6Ek3+VQKl8xOGHdr8K1oYoLY5876fK0c+yHil7uVbXvY8jobEH1tWBViYjaUU2Gd1sbKTYjVSATqOR86ruu1NK6Rl3ixCjVkDIZLRuuCL9y+qpJAAuToAKm2w900QB5wHc+6dVX4cz+n71rty9mhnaZuCaL+I8/gP3FTGOQMLqQR1BBH6VX19U4Ho2ePwrbZdEwt6aQXvoPdava+7ccynKAj8mUW/iA4j9f2qF4pGWMxOLNG9j8Q3Ppe5/NVlVh4jZMbyCRluwt6G17Zhztc1Hpa0xXa/MKVXbNbPZ0dgd/PFRTF7sMMIkovnAzMp+yddByIGp9T0rR4abKdeB0I8v68/hVl45Wy5kYqV15EEDUgg8dOHnVebZQCeTKEC5yBk9k20uvkbX+NWFDO+UHFx5HwqvaVIyAtLOA/fypru4n1d73GVFB6gDNcfF2HwrbVXOw9svC4C6qTqv9OhqwMHi1lQOhuD+nkfOq+upnRux7irXZta2VnRHJw813VrhN3zKnu/2j/hue7X81sx8hbnWfK1lJ6AmuGxN3cSmHRzAz94qvdGiOhVcoIZ1IsoUcOtRY2EtLhqps0gDmtOhvfnnK67q+VlR7FxTaLhnHnI8Kj42dm+Smtxs7cgmxxcgYf3cWYL+dzZ2HoFHW9BA465I6qYNM+eK1Ox9jtimIUlYlNnkHG44rGftdT7vrwmGIxC4dEgw0YLkWjjGgAHFnPuxgnU6kk2F2NYe3d5IsGFgiCGYr9XELAKB7z29lBblqbWHMjr3LnzpKXOafP9a54sDcpYe6gF1AGgKtzJJlta1gtye1V0j3SHF4d3Z388FnQ4RMMj4nEP3kioWklI4KAWKxi/gQW0UceJJOtSPZO5ySbHhweIBBaMOxHtJKxMpZDyZZGJHpY6E1Ct5GOJxeF2cuqyyxNN5oGL5fQpFKx/CvWriqzpG9UuO9U1c6zg0bufZed9p7MlhleCayTwsrBgLi41SRAdCjWvY/eU8DW0xGyUlwpxuCTKI9MVhVuTA1rloBxMJHiC/ZN1tYrVnb7blrjowyEJiI7925vYg8UktqUaw81IBHCxqbCY3EYHFkqDDiUFnjk9mRL8Gt7cZNyrrwPD3lqLJCISWuF4z/AMlT4qh1QA9htK3/AKHPPDDVgQCCCDqCOB9K3W5OP7naeGe9hIXgb0kF1/4kcQ+Nabbe0cMr99CPo6SH6zDvp3Tni0DDwSQsTqF8SHXKASF4uCR4WysCGVhxVlIZWHowU/CoAaaaZrtRx4hWhcKyncy1nWzB3Hd5r0ZSoVu32p4SfDd5ipYsPMhySxu4BDD+7BN3Q8Ra/TiKw9r9rkY8OCheY/bkDRRj4MO8b+EA9a9E6VjBicRZeRZBJI7C1pJU/dwASSAALknl61Cttdq+GjuuFBxbjnGQIh6ynQ/kD1Anlx22Hyi+IQHUD6vCIfvcQ5HQ94w6Cp1u/wBlMEdnxh+kv9gi0K+Qjuc/5y3kBXESvk/1iw4n2GvopBhjh/2uueDfc6Dwuol/302pjyRhi2W9rYOJSB5NiJrrf0KHyrsTcLasusjP/rsdOT8o86j4GrhjiCgKoAAFgALADyA4Vgbe3hgwULTYqQRoOvEnoo4k+lbdBf8Ak4nxt6WWv1WH+DGjwv5m6oLezvsDL3OJ7zOEz+GaRjl+1GzEEgG9+BFuFY2w+2DFYNwVnOJguAY5tWW/2W42/nx8452h77ttPGnEWKIoyRLzCi/HzJJJ9ai1dWMDBYX8ST6qNI8yG5t4AD0XsfdLe2HaEHfQmxFg6E3Kki49QRqDz8iCArz12Rb4Pg55ANVaIgg8NGQj5Xf+KvtdLLliAyK9QUpSsLdKUpRFWPbpshpcNE68jJH8XyOt/ItAF9WFediK9l7Y2THiYJIJhdHFjbQjmCp5MCAQeRAry/v3u0cNjZIGYGVbHTwiVSLh0HAPb2l63teo7wWuvuPkp0Dw5uHePP8APqo0JikT294qvw8RP8vnWtrOxsZEagi3iYn9Br/C1d+7+xu/kGbSNT4j155R5mx+F66OeI2YnaLgI3Sy4WakrazSmHZ8SLoZbknnY6n5jIPSsPdiHEtiBHgkaR24xjgQOJYkgKB1JFqmeJ2fHIAHQMF4A8uHD5CvuCwSQyLLAO6kX2XTQjr5EHmCCD0qjbWMDHAtzN+7sXo5aCUkFjgMIAGu5ExJEjQyo0My+1G4sw815MvmK7GfxBeoJ+WUf/L9Ky9tbQbFkHEqkjLlCMC8bRgatkKXGZtNbW0HhI0rTYSZ0fLiHjJsMhBC3B43BPtaDgLaetQsIcLj7fH581Kgmm/hM23blY+eS446F5lGGvZpJFQvbRU0ZpGA4KFtfkNeVaDefCxSSMuDRAmHiVTlWxexOZms7AsC1iQTcLUh2hghn7094RlKSKjMLqbHVV1YXAuOenG1ccDPECTFlEYQt4dLeyDccb2QcamwS9G3E2/tf9aKDU0bpp7yOsLWA39/3UAwaXcD1/Y2qxcLhMj5l4OLsPvW4j14H4VF3wCLj1CWy5mv5EXuCOXXpYjzqXpMW9gafaPD8o4n10HmalVs9424d9+fhRtm0tpnYtWkWtzpbI96+4trRuTyRv2NT/dPEB8DhmBv9Sgv5qAp/UVUe9+0MkYiU+KTj5KP6nT4GsjcveGXue4jneMKScqiO+vMFkJA9CKjwQkQGQ8fJS6qoBqmxDhbxOnParkxWLSNC8rqiDizEKB6km1deBw+Ixn/AJZWghPHESoQSP8A08TasfvOAvMB+FZfZvsXDy4LDYuSMS4gqc0spaRg6MyNkLk5PEp9mwqc1Yx0jRm7NVE1c89VosoHvfuDGNmsuFQmaFvpCsSWklcCz52OrM6Zl6Xy2sAAK32TtIxSJPH4gVswHvo1jz5jRhfzGgYmvQlURvTsYYTHTQLYIbTRgcklLeG3IK6yKPuha4bQjIAlbu9FK2VKC50D9HZ+I58ltdxH+kbaEzAjwTyKDxAURQJfzyOT6sauKqO3M2suG2hBI+iPmgYn3e9y5SfLvI41/PerxrvQvxQg9pUXabME5G6w9Pm6Vq9v7s4fGoExMYbLcowJV0J5o6+JT6Gx53raUqbqq8G2YVUbV7I8Qt/o00c6H3JwUe3m6KyN/AtRHFbrYzAgnEwFIMwVXDxuEJ0CnKbhCdFLAWJC8xXoWurFYVZEaORQ6OpVlYXBB0II5giob6KJwIAtfh8KfHtGdhBJvbj6X1Xm3FYE94JEOVuFwOB5EjmpAysPwnTLep/2c7nYXFxGXFF5pY2yyQtZYlNgwIVdZEINxnJHEEAgioltrZrYPGy4OS5C+OFz78TXK3PN1syk88hPWt1uBtz6LtBc5tFiQIWP2XBJiJ8iWdPWRarqb/FP0cgHZ7K3rP8ANTdNCSN5HrcK54IFRQiKFVRYKoAAHQAaAV2UpV6vMLSb371R7PwxmkBZicsca+1I54Kv8zyAry/v3vPiMXiGbFtdwfYHsxDkijqOZ/53v/fKyyYjHSi64KDLADw76SxL681DRAfHmK8vgGVySeJLMTy5kmsrXUrornHEWNh6/KpVu/2fYrHIZcPC/cKcoYC7Ofu309TfKvXrP92OweV3Q40LDDxaNWDSNa1g7Dw69BoPM0S6xuwzcDvxLisQpERXInLMbgkjyFrfGvtXxgsEkMaxRKERAAqjgAK+0umEb13UpSsLZKUpREqiP/6R2NaTDYoD2laNj6HML/xH5Ve9RvtC3SG0cBJh9A/tRk8nXhfyOo+NFgryjitYYtb62/p+pb5VK9jd2hyAgLD4CToGkIJc/ALlHqaimLwMkHeRSqUkjcAqRYqy3Fj6gk/lrZ7q4hFEsstrRi9zqbvbh5+DT8RqFWsLo+e78eKstmSBktuO88Bn+fBSyfaCKjMGBsCdNRoL8RWz2nsqFPomXEsA8wSZ8wHFWIyqwyKucAcNMwuTVe4jfOZn8AULwCkZrjzPP4Wqyt19oDF7P+jyjEiZECMqmQWAuInW7Ae4OJ4oagR0xiF3jXx9laTVonNoycu8e6z03KzEFcTmj5lVXOfIOGyj1y/1rQbZwURnmSJQsYyxi3No75mudSwditzc+CtzubtX6UiswlEqELNmVNGFxdXSz5SVb28w0Ycr1A99MLPgtpXQHK5JivfKyuxYqfMMxB+B5is/Tk3Y2wKwKsNtI8Ej5W9w6WUA6W+Xw8unQVwmwStqVU9Qw0byYfpceIciK6cNtQFu6lVoZhxjkBVvhfiK7cfjlhQvIbAcBzJ6AdarrSMfYXBVvihkiuSC3n7LAfd1Fn+kpnkSQlQrkFo5QMzJKeDeGzK1vENdTa+wXFDW5zHogZretr/rasjaOzmgwA+ktlkxEscjJlc5Mtmyk3ygJEjE3BuSfWq62vtt5JCI3YRjRQPDp1soA1qydA6ocLnQKnZVMpGEgan79/O/RcNt7QL4l5AfZay+QXQftf41u8qMi4rDgpIurAK2Vre0CQMorUbubPSaRkk+ySCDwOn9a3266GKWSBtCNfUdR+x+HnU+UiNlm/1F7cRoqqEGaXE/R5tfgdR6jzVx9jG3QyTYYnmMRF5pJo4H4ZQSf8UVZleetjbR+hYiHFINImPeAe9E+kgsOJAs4841q68Nvlg5Ju5SdC5YqOIVmHFY3IyOw5hSSLHpWaWZsjMt2Xx5JXU74ZOtvF/nzW6qjt9ceJ9pYlxqEKwKfKMeL/itKPy1Z2++9a4LDnKQcRICsKHm32mH92lwSfQcWFUrDFlULcm3EniSdST5kkk+ZqJtKUBnRjUqdseAukMp0Hr+kxCqUYOLqQbjy+Gvyq+d1451wcAxZvMI1znnflm6va2YjQtcjSq17ON2fpOI+kSD6nDsMt+DyixH5Y9G/GV+wRVvVvs+EsZiO9c9rVDZJQxv9d/PBKUpVkqdKUrhNMqKXchVUElmIAAGpJJ0AAoigfa7sYNBHiwBmgbK5/0chCk/lfI3kM/WqyliDAq3Aix/65Vcm2N5MHiMLiIWmUB4JdJAyZlyNmKZwMwA1ut6pbAyFoo2biUQn1IBNUm0mAFsgXpNjSEtdE7d76q4+zvew4uAxTG+IgADn+8U+xIPxWIboytyteXV592btV8LPHioQS0ZOZR/nIzbOnqQAR0ZVNX3gcak0SSxNmSRVdWHNWAIPyIqwpKjpo7nUaqqr6X6eWw0Onx4KIdssZOxsTl5BSfTMP6iqM7MNx/+0cQsbXEQJkmI+wpACj8TE/IHlXp7auzUxEEkEgukiFT8RbTzHH4VW/ZRsN9l4nE4LEqQXIMEtvBKq5yQp5P4r246GpirjqrMweCSKNY4lCIgAVQNAB0rvpSsLZKUpREpSlESlKURKUqIbc7TsLAWSLNiZFJBWK2UEcmkYhBY6EAkjpWrnBou42WzGOebNFz2Lnvx2c4baMbl1CT5CqyjQ9QHt7S3A48OVeXdr7uYjDYhsLLGwkB9kA624EDpY8eh6Grl2x2g43EXAcYWM+7Bq9vvTML/AMCofOou0OpC3BbV3JJY+rG7Fj1JNvlVfLtGNuTM/RW0GyJXdaTqjzUd2JsyWMWVY1fmbZmH43JIX0UE9bcakOzZJIsRE8z/AFZYJIY2aOyvYeKxzWD921w3BToNa7DlRdBYDQAfsBzJNdGIwPeqyycGBAUHQX5m3tEceg/Wqv6gufjcrv6QNi6Nt/b48ln7JSFMfKsEccwM5UMxBTLOgkXxkMSVkjkUWBvnbXWp1itgwzQdzPFGyccqrlAOuqWN1OvEG9QbH7UHfYSVzlXGYSMM62+rlhYMrjl4GYfAdBUqj3llVu6lw5aSw1jdMje1wMhUqTlY5dSADqQL1byRPka18ee494VZEBbPnkWX3bO5sWKwwgmLOVFo5WsZE6eKwzed+PPXWoZuR2eyrjHfGnOuGe0YzXDNZXDC/BQrI3qR0IqS7X30ngZQcICGBIPfgDS1xpGbNYg+l+hrhuztLFmOfvYGE88waCwLRnvEiCAutwFVcjnNY5DfkbcgyZoLSOStZmxtc1zgR729dyxN8t1MXtSU9yUiwuGVw80rBULaNJrzVQoBPAFW6Gqz27uVNhk73+0ivYSKrhTpe4DgNl4621tfhrVwY7ehBjk2NER9GwiF8RI3GWSMd4c3KwkIkbqynlxwdkbXjxmMeKVTI7RM5DezDG2QIij+9YOrueR8N/DpJL+hAaBoM1XdH05LycyclUO7gPfXS4ZRmFra2IuLHQ6En4CpjPgyzpILCRfZYXyuDxVhxBt6+vKtTvBu+dnY7MhzQhwMw1y5gDlblmCsDboR1FWHJum5jWTDyCZWAID2Q2Nj4WUFT6ED1qPWF3Vez99il7Pazrxy31Hhbf3/AI3LSisqHZvebMLNI9oZGWFCFKMFORUVct3ZszRg6nNw8+WzthTTSkSRTdwpKs8CSyZ2BsyK0aaWNwzC9iCAQbldttzZck/1Kx4jDQxpGsbfR5wBmJEpTKhCsIgI1vb+0eolPTvb/Iaqwq6uJ9sJuQtBLsuSJFmlTKr2XMXzsPsh9TlB1AAYgHTQkAsLhHnlTDwWMshyrfgo4l2H2VALHrYDiRU0w2NiWJcPHHPOFRYwqYeZrgAKA3gCDh7xAqUbl7pfR2fEyxpHNIMqxoFtDHe+W6izOxszkaXCgXCAnpHR9JJide3bvXKTaPRRYGWvutu+y32xtkphoI4IhZI1sL8TzJY82JJYnmSazaUq6XnEpSlESq17RN42baWD2aoJjP8AlE9gSCBmEQb7okUMb88lWVVfbyYNItqtiZLr3mGjjVipy+F5C4zDQG3dGxtp11tymJDDZdoADILqKbT21FLj4cPMgkQyOkatYpnRT3kjAg5iGPdL0IlPSul9kYX6aQQY4mcQJGjMivKFMrsApGUKpRPDYFibi4FZO74wrLBiXmizpC6sGePwtI4lctc3DZs38RrqwC4Sf6NLJPFnilxEgQul2aV3INi17jwsCPKq0gaZq3DjrcZ+ixINgL3zxtiWAMzRQXVSSyp3j94TqwU3TTKSRqbmrI7MBJHhZMNNlvBKwXKSRkcCVbXANgXdbcgoGtQnB7KWbupJI52eDFYqRQkMzBs8kuU3C2A1icG9vCKsjdHZkkaSSTrkkmcNkupKKqqihitwW0ZjYkAva5tcyKaPC+4FslFq5ccYBdfPLO+5b+lKVPVYlKUoiUpSiJSvhNRiXftWb/JoZJ0B1kBjRG/wi5Heeosp5Ma1c4NzJWzWOcbNF1KKVGB2lbPFxLiEhddGjl8DqeNip4+RFweIJFaLb3a3FkKbPVpXOgldHWJPPxANIfJRY82FYdI1gxOOS2ZE+R2FoJK6u1HfBgfoGGYqzANiHU2KIeCKRwd/mF194Gq9RAAAAAALADgB5VwD+I3Jd3Jd2bVmLalnPU8v00GnZXm6uoMz77ty9hQUgp47f2Ovx4L7XwmlKiKwXTGpJzt+UdB1P3j+g0637C+qqAzMxsqqCzMeiKNSa2GydhYjFFRh4nZWNhIVYRDqS5FmA+7cnh6W3uruVDglzL9ZMws8zAZjzsg9xL+6PiWOtWNPRPlN35Dnm6qKvaMcAwx9Z3OvwqN3j2XMuzcrxlJ8DiHzxnKWWKa8gvlJGXLInA8A3Q192Xv5JiI3hwmGebEucOVdrZYxCupax95pJxqVGVxrfSrw3j3U79xPAwjxCrluwJSVdTkmA1tcmzDVSTxBKmMbPhSFmh7lcNKPE8YCC/IOpUASIeTD0IU3AtnPdTg4RkqWJ3TkDFbs7t4UPm3M2hiIx9JxkSkHMESFSAbMvteE8GPWrA3G2hJETh8WI1Z8oiaInu27uJEC2fxiTLGWtqCFOulca1e8rL3BDi4LIDYFmW7KoaNV8RZXZG8OumljaozKqQvu7NS6inD2Zk5cTzwWjx+zoVXaBGUSYjHSRuTbMBJOILdQMjsR5P51mbI3cTBNjMW4zSSPNKTrpHcuEHwFz526CpHuigxa5MdBBirL4cQY43vYC6SZgdbMjK1/GjAmzBq3eJ7P8C4IaAAEEFVeVFsdPZRgP0qQ6AvzDtVXsqQywLcxzdVbvNsHES4bC4WE2eWQyTya5b5S7l7ci7WA8lHAVI4tnECHA4W8bSk6qSe5jFjK6E8LZgq/fkTlepWm4UI9mXFAdDPI36tdv1rY7I3agwzM8SsXYAM8jySOQNbZnYkLfWwsPKjad2Qccll1UyxLAbkW7lmYDAJDEkUShERQqqOAA0FZFKVMUBKUpREpSlESlKURKUpRFi4jZcMjB5Io3YcGZFJHoSLisnLX2lESlKURKUpREpSlESlKURU9vB2kfTdqjZcNvoys6zHnMUVmKX5RZlsftAEeybHabSxr5lgw+XvWGYswusScMzC/iJNwq6XIPJTUT7Nt0BEZ55lDSd+6xuQfZUkZk8nJPqB512bzY5o9lYrFKbPiSLHmI2IjjA6fU6/idjVZMekksO5W9O0xQ3O/PwWRHurBi0eaPEYhpbtGMR3l7lOiLZDGGJFgAONuN6jCYSQXWWR8ysVcDu+KmxswQG2lwdDYipf2Z7Omg2eseITI2ZmUG18rZWFxyNy2h1FNpbBi+ks8zuxncd3BCGzuQiK3s+K3huSMoAN2aosrC92EKfTyiNoe7IWzCjEUIUWUW/mepJ1J9a5Q4aeZScLC0gBtn8IXTjlzMO8I6LpfS4qRYzdeNsQuF+jPBZVllZpLkoSyqgKSvq7KwN9QqNbUg127qbyDE4nFxxhVhw/dxxhQANO9DHTkSoAHIAVyFLhuXZ2Xc12MBrMr85KJJKqoLk24eIHMTe1iLXz3vpa97i1Sfs+3bXHYmQzA9zh8ueNgymSRrlVdWAORQMxB9oso1AIPzCxxQSY7aMuqxySCPhplsJCn3nlzJfy8zW+7PNoNPicPibZDiMFIZFF7ExyQ5D8O9lt5NUimp2tkDjnzfntUSsrHuhLW5Zfj7eystVAFhoBX2lKul51K0+8+7q4uHLosqeKGS2sbjVT+EkAMPeFxW4pRAbKttm7T71UOUqWjzEX9lgcjofNW0rWbyYg/SMPCvtSLKB63hy/7xHyrIlnEeNxaIHfu5ZQiICWd5+7xDLGOZBLE8gHuSACRIt2dyz4MTjwDiM6yKgN1hyiQKoI0YjvWJtpcJxy3NZHAekPAK3lqR0Q4lbnZ+wzDi5pYyBFMqlk+zIGYll5WYPc/eBOt9NzSlWaqEpSlESlKURKUpREpSlESlKURKUpREpSlESlKURKUpREpSlESlKURV9jt1cbBC0eHEWJVUKx3YxSAWIUEZWRyNNbpfoK02MbCvDHh8S4iyGI93N9U31ZUgFZQLqcttNCOdW1XCWFWFmAYdCAR8jUZ9M05jJS2Vb25OzCrWbebCp7WJgH+tjv8ADc/CpFuNsQhWxs6kT4geEMNYob3jjsfZJFnf7zWPsipFhtmxRm8ccaHqqqP2FZNZipxGbpPVOmFrWCrbZeI74PijxxEhkHknsxD/ZKh9WY86imwtirsrAGZyoxDizZmAQyOQI1YnSyniehkPDg7RsW+zcQIcC7RR5RZCTIBw0US5so6AWAqTdkbnFB8RiT3kiWCFuC5gc2VB4QSBa9r2JF7E1x+neXG5yJXb6qMMFgbgZLVzHBnAnB/S4SGjKFhJGzMTqzBQ1yxJZvU1LNxtl2kEiRvHBFAIYc6spa5UsQr2bKBFEASBe5tfjUyjw6qbqqg9QAP2rsrtHAGG97rhLUmRuG1kpSlSFFSlKURYmH2TDHI8scUaSSG7uqqGbh7TAXPAcelZdKURKUpREpSlESlKURKUpREpSlESlKURKUpREpSlESlKURKUpREpSlESlKURf/Z"/>
          <p:cNvSpPr>
            <a:spLocks noChangeAspect="1" noChangeArrowheads="1"/>
          </p:cNvSpPr>
          <p:nvPr/>
        </p:nvSpPr>
        <p:spPr bwMode="auto">
          <a:xfrm>
            <a:off x="2658110" y="23323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8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 descr="data:image/jpeg;base64,/9j/4AAQSkZJRgABAQAAAQABAAD/2wBDAAkGBwgHBgkIBwgKCgkLDRYPDQwMDRsUFRAWIB0iIiAdHx8kKDQsJCYxJx8fLT0tMTU3Ojo6Iys/RD84QzQ5Ojf/2wBDAQoKCg0MDRoPDxo3JR8lNzc3Nzc3Nzc3Nzc3Nzc3Nzc3Nzc3Nzc3Nzc3Nzc3Nzc3Nzc3Nzc3Nzc3Nzc3Nzc3Nzf/wAARCACTAVYDASIAAhEBAxEB/8QAHAABAAMAAwEBAAAAAAAAAAAAAAEGBwIEBQMI/8QARRAAAQMCAgUFDAgGAQUAAAAAAAECAwQFBhESITFBUQcTImGxFBYjNDVUcXJzgZGTMlJTYnShwfAVJDays9FCY4SSwvH/xAAZAQEAAwEBAAAAAAAAAAAAAAAAAwQFAgH/xAAtEQACAgECAwYGAwEAAAAAAAAAAQIDEQQSITFRExU0QYHwIjIzYaGxFCORwf/aAAwDAQACEQMRAD8A3AAAAAAAAAAAAAAAAAAAAAAAAAAAAAAAAAAAAAAAAAAAHm3i90lp5ttQque9foM1qib1XqO/BNHUQsmhej43pm1yLqVDhWQcnFPijt1yUVJrgzmADs4AAAAAAAAAAAAAAAAAAAAAAAAAAAAAAAAAAAAAKLymX1kFEy3UVarKtZEWZkTlRyMyXaqbNeWozSOrqon6cNTPG/ajmyKi9pPChyWclezUKEsYP0KDy8N3anu9qhmgqGyyNY1syJta/LXmh6hC1h4ZOmmsoAA8PQAAAAAAAAAAAAeRiG+RWiDJMn1L08HH+q9QxDfIbRBkmT6l6eDj4da9RTrTbKvENe+eoe7m9LOaZd/Un71FDVapp9lVxk/wX9LpU12tvCK/JwoLbcMQVE9RpaS61dLJsVdzU/eo+9jvNTYax9LVsfzGllJGu1i8U/esv9LTQ0lOyCnYjImJkjUPKxHYY7tDzkWiyrYnQfucnBSu9DOqKsrfxrn9yda6FsnXYvgfL7HrwTR1ETJYXo+N6Ztci6lQ5mdWO8VNhq30tWx/MaWUkS7WLxT96zQoJo6iFk0D2vjembXNXUqF3TaqN8ejXNFLU6aVEuqfJnMAForAAAAAAAAAAAAAAAAAAAAAAAAAEgA69fWQ2+imq6l2jDCxXvVEz1IZHfMc3e5VCrSzOoqZF6EcS9JU4udx9Go0rGTtHC1zVY+c8AvR/X3bfcYcWtPBNNsqamck0ky22rlBu9E+Fta6OqpmZI/Sbk9W710k3mqz11LTQJPU1EUMSpmjpHo1PzPz4uzWWe34VxDiGRtTUJI2N2yeseuzqRdeXwQ6sqhz5EdV01w5nk4hlbNfa+aOds7JJ3ObK1c0cirq/LV7jzzS6PkxpWoi1txmkdvSJiMT88zq2jDeEr1Uz0lBUXBZ4Ezer+im3Le3XrOlbFLh5HLpm3x8zz+TS5UdtuFY6urI6dksbWtSRckcufw1fqX/ABJiCG0WN9xp1jqVVUZFouza5y7Nabt5Vq3kwjVFWguT0X6s8aKnxTLsKleMN3qyRvSqgf3Kq5rJC5XRr1rls96HDULJZySKVlUMNH2r8aX6uRqOreYRqquVO3Qz9O8sOD8dVLquK33l3PNlcjI6jLJzVXYjstqdZnx38PKiX63KsfOJ3TH0OOtCWVcduMEMbJqWcm9gAzzTAAAAAAB5GIb5FaIMm5Pqnp4OPh1r1DEN8itEGTcn1T08HHw616in2i2VeIa989Q93NaWc0y7/up+9RQ1WqafZVcZP8F/S6VNdrbwivyLTbKvEVe+eokdzelnLMv9qfvUaFS00NJTsgp2IyNiZI1BS00NJTsgp2IyNiZIiH1JNLpVQsvjJ82RarVO94XCK5IAAtlU8XEdhju0XORZMq2J0X7nJwUqljvFTYax1LVsfzGllJEu1i8U/es0U8XEdhju0POR6LKtidB/1upTP1Omlu7anhJfkv6bUx29jdxi/wAHrwTR1ELJoHo+N6ZtcmxUOZnVjvFTYax9LVsfzGllJEu1i8U/es0KCaOohZNC9HxvTNrkXUqE2l1Ub49GuaIdTppUS6p8mcwSQWisACQCAAAAAAASAAAQACQACAAASAQAfOodCynkdUKxIUaqyK/6Ojlrz6jDLkyluN7dDh+ieyGR+hDFmqq9eOvYnVuQufKlflYjLNTvy0kSSpVF3bm/qvuO5ycWejoI3TzyROusjEV0SuTThjVEVEy3KupV9xZr/rhuZUt/tnsXkcLbgp9ntE9YxIqi9NjV0XON0o43Jryam9etd52OTnEc92gqKO4zLJVxO5xr35IrmKv6L2oXMq1Dg6OjxVLeYat0cbnK5tOxuWtydJFXhnryI96knu5knZuDWzkWldhmnJj/AFJdvUd/kNL3GacmP9SXb1Hf5BD5JHtn1Imlmf1mIrncMcx22zzN7ljXmpWOYjmPRNb3L2F+lYskT2I9zFc1URzdqdaFbwlhGPDtTVzrUd0yS5NjerclazaqL1qvYh5BxSbZ7YpSaS5Hj4vwHHOySuscaRzJ0n0yamv9XgvVsUrOArhb7bfWpdKdqPcuhHO/POB+zWm7PZntQ2QzLlEs9JUrNd7VJFI6FyMro4lRdFV2OXLfuX/6S12blskRW1qL3xNNJKfycX510ta0VS/SqqREbmu18e5fdsLeQSi4vDLEJKUcokgA5OgeRiG+RWiDJuT6p6eDj4da9Ryv94S10/g43S1L06DERVROteozqpWrqp3z1DZXyPXNzlYpna3WdktkPm/Ro6LR9q98/l/Z6VotdXiGvfPUPdzelnLMu/7qdfYaHS00NJTsgp2IyNiZI1DOYL/daKFkET2xRtTJreZRP0OffXd/OmfLaVNNqtPQuKbk+b9st6nS6i98GlFcl7RpJBm/fXd/OmfLaO+u7+dM+W0s960dH79Sr3Xf1Xv0NJBm3fXd/OmfLaO+u7+dM+W0d60dH79R3Xd1Xv0NIBm/fXd/OmfLaO+u7+dM+W0d60dH79R3Xf1Xv0LdiOwxXaHnI8mVbE6D9zk4KVSx3ipsNY6lq2P5jSykiXaxeKfvWce+q8ecs+W06Vwq665SNkq2K97UyRzYslVPchSv1Ncpq2nKl+y7RprIwdV2HH9GowTR1ELJoHo+N6Ztc1dSofQznDl4qrRNzckUz6R69NmgvR60/wBGhwysmibLE7SY5M0XihraXUxvjnk/MydVppUSxzXkzkAC0VgCSACQQSAAQAACQAQCSAACQADhNI2GJ8r1yYxqucvUhyPCxzULTYUuTmrkr4ubRfWVG9insVlpHknhNmbWCB2KcZJLUppRySuqJUX6ibG/2oWfEmBKuWululmrX90vesixyP0XZ/demz0L8Tr8kVMivuVUqa0RkTV+Kr+ho5PZY4zwvIrVVKUMy8yuYIffX0EyYgRyPZJoRc41EeqJtVVTUqcF6t5YwCCTy8liK2rAUzTkx/qS7eo7/IaWuwzTkx/qS7eo7/ISQ+SRHZ9SJpZIBETFCxbR4rul6fb6Fystrmo5r2LzbclTWj3Z5quaLqTq1Hp4YwZBZaapZUVDql9XHzczcso8upPeustIJHY8bURKqO7c+JjVhkkwzjZlPK5UYydaeRfrMcuSL/apspknKjTLT4kbUR9FZ4Gvz+83NM/yQ1S3z900FNP9rE1/xTM7u4qMiOj4XKHQ+4BJAWSMhknAEgFG5QPHaT2S9pZbPR0rrTSOdTQq5YWqqqxM11Fa5QPHqT2S9pbLL5Io/Yt7DNoSersz9jSvbWkrx9z69w0nmsHy0HcNJ5rB8tDsA0Nkehn75dTr9w0nmsHy0HcNJ5rB8tDsAbI9Bvl1Ov3DSeawfLQdw0nmsHy0OwBsj0G+XUzrHEUcV3RsTGsbzDVyamSbVL/Sp/LQ+o3sKHj3yyn4dvapfaXxaH1G9hnaPxNvvqaGr8PUfTJOAJBpmaQCQAQCQAQCQAAQACQAAQCQAQAACSr8pCKuEarL68ef/mhaDxcZUrqzC9xhYmk/mVe1E3q3pfodQeJI4sWYMz/CdJd6zDVVFYZ1hqW1zXPckmhmzm9mfpPcsdoxlBeKSW41z5KRkmcrFqtLNMl3Za9eR0eSOra2quFGq65GMlanHLNF7UNLJrZuMmsEFNalFPLJICKi7FzBXLQMuw1Usw3jmso61ro2VDlia967FV2bV9C/qakUrlJw+twt6XKlZ/NUqdNGprfHv96bfiS1NZ2vzIbk8KS5ougKxgG//wAatCRTvzrKVEZLntem53v39aFoI5RcXhkkZKSyjr3Bk0lDUspXaM7onJGueWTstWv0mdfwLH2XlJ+f4xf9GmZpnlnr4EnUZuPkczrU/MyblKZNG+zR1TtKoZRIkrs883as1z368zR8NoqYftqLt7mj/tQzHlKqFrcVOpoVzWGNkKJ95df/ALIa1SQpT0kMDdkcbWJ7kyJLPpxRFVxskz6kgEBZBBJABR+UHx6k9kvaWyy+SKP2LewqfKB47SeyXtLZZfJFH7FvYZ2n8Xb6GjqPCV+p3SCQaJnAAAAgkgAz7HvllPw7e1S+0vi0PqN7ChY98s/9u3tUvtL4tD6jewzNJ4m331NHV+GqPoSQDTM4AEgEAEgEAAAkAAAAAAAgAkgEgA4vaj2ua5M2uTJU4ocgAYtTvfhDGfhM0igmVrtX0oXb/gqL6ULFfr5ia6XWe02amdCxjslkh1q5qpmjleupEVFRdR3uUzD7q6kbdaViunpm6MrU2uj4+7sVTr8m2J2SxMs1c9ElYn8s9y/Tb9T0pu6vQW21KO/GWUlFxl2beEz3sE2OusVBNFX1TZnzP5zQbmqMXf0l256ixkKqIma6kKRY8WV93xfNRUkcclsRXdJUyVjW6tJFTbmu5eJXxKeZFnMa0ol4IVEVFRUzRdqKDi2WN7layRjnJtRHIqnBIVGzYNltWKZrlS1aRUS56EDUzVyOTW1eCIutPQhcDjKr0iesLWukRq6KOXJFXdmUzBWLKu7XSsoLs1kVQmbomNblo5anM61Tb8SR7prd0Iltraj1Phi7D1/deH3qz1jnvRqI2JjtB7GomxNzkzzXJeJ2ML4ruE1FcJL7TJG23sRZJtFWOc76qt4/7QuhlfKJiVLlUJare7Tpon+FczXzsibETiifmvoO4Zs+FojsSr+JP0Ojg6mmxBjFKuoTSRki1UyrsRc+inxy9yGxFbwLYP4HaEWduVZUZPm+7wb7u3MshzbPdLhyO6IOMePNkgEERMSAQAUflB8dpPZL2lssvkij9i3sKnygePUnsl7S2WXyRR+xb2Gdp/F2+ho6jwlfqd0AGiZwBBIAAIAM+x75ZT8O3tUvtL4tD6jewoWPfLKfh29ql9pfFofUb2GZpPE2++po6vw1R9QQDTM4kEEgAgkAAEEgAAAAAAEAkAAAAAAAEKmaZLrQyzG+D5bZM652hjlpdLTfHH9KBduaZf8AHsNUIVM017DuE3B5RHZWprDMwtmNX3G0TWm6VSUtRLGscdfo6Sa/rImxct5Z8BYeSyW+WSWSGWoqHZrJE7SboJ9HJfz950sScn9JXvfU2pzaSodrWNU8G5fR/wAfd8Cmc1ijCUi6CVNPHnrVnhIXdqdik+IzWIPBXzKuSc1nHmbSZjyeNamNrsqNRFVsuaon/UQ+NFymXFjUSro6Wf7zFVi/qKTHFvoqiSpo8OQw1MiLpyNmyV2a5rn0eJ5GucU1jmeythJxeeRqZRr7hp9PiiO/wV1PQUrVSWaSXc9NSoib9JOs8Gu5SbtMmhSQU1NnvyV7vdnq/I6EFmxNimds1Q2oezPVNVKrGN9Cf6QQqlDi3gTtjPhFZPVxdjt9wa+gsunHTu6L59aPk6mptRPzXqPRwFg11O6O63aPKVNcFO5Pofed18E3dnr4ZwTQWVzaide661NaSPTosX7qfrtLScysSW2B3CqTe6zmCQCAsEEgAAgkAFG5QPHqT2S9pbLL5Io/Yt7CqcoCKtdSZIq+CXYnWedT4ku9PBHDE9qMjajWosSLqQxv5EaNVY5LmbH8eV+lrUccDSQZ131Xr7RnyUHfVevtGfJQsd509H79SDuy7qv9NFBnXfVevtGfJQd9V6+0Z8lB3nT0fv1Hdl3Vf6aKQZ331Xr7RnyUHfVevtGfJQd509H79R3Zd1X+nPHvllPw7e1S+0vi0PqN7DK7nW1dymWer6UiM0c2sy1ftTVKXxaH1G9hHoJqd9k1yeP+neug66a4Pmsn1ABqmWAAAQSAAAAAAAAAAACCQAAAAAAAAAACFTNMl2EgA86rsVprHK6pt1LI5f8AksSZ/E6iYQw+i5/wqnz9C/7PcB7ufU5cIvyOjR2i20S50lBTQrxZGiL8TvEEnjeT1JLkAAD0AAAAAAAEABURdqINFOCfAkDAI0W8E+A0U4J8CQeYQI0W8E+A0U4J8CQMIEaLeCfAaKcE+BJAwgNFOCfAkA9BBIAAAAAAABBJBIAAAAAAAIAAAAAAAAJAAAIAAJIAABIAAAABBIABBIABAAAJAAAIAABIAAIAAAAAJAABAAAAAABIABAAAP/Z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8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0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2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4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6" descr="data:image/jpeg;base64,/9j/4AAQSkZJRgABAQAAAQABAAD/2wCEAAkGBhQSERQSExQVFBUUFxYYGBgWGBcVFxcYFBQWFxcWFxQXHCYeFxkkGhUVHy8gIycpLCwsFx4xNTAqNSYrLCkBCQoKDgwOGg8PGikkHyUpLCwvLCwsLCosKiwsLCwsLDQpLCwsLCwsKSwsLCwsLCksLCwsLCwsLCwpLCwsKSwsLP/AABEIAKgBLAMBIgACEQEDEQH/xAAbAAAABwEAAAAAAAAAAAAAAAAAAQIDBAUGB//EAEMQAAEDAQQHBQUDCwQDAQAAAAEAAhEDBBIhMQUGQVFhcYEikaGx0RMyUsHwFUKyFBYXM1NigpKi4fEjNHLCByRzY//EABoBAAIDAQEAAAAAAAAAAAAAAAQFAQIDAAb/xAAxEQACAgEDAwIEBQMFAAAAAAAAAQIDEQQSIRMxUTJBBSJhcTOBobHwFCNSJEKRweH/2gAMAwEAAhEDEQA/AON2KzNc2SJx3qdZ7DSIxb4u9VF0Y8RHE/JS3OjHv9UVCCcTJyaY9+QUMrn9TvVKpaNoF0XM/wB53Taowf2iRjhHVOFxAI4KrpTTWTRXYaeET/sCj8H9TvVVto0ZTa9wjbhidonf06K7sdovsB25Hmoel6WLXb+yfMJTpZyjf07Hn2GeprhKjfWvqVhsFP4fE+qL7PZu8T6pyTMHZjzSnHZvTvZHwJtzGvs+n8PifVKGjqcjs79p9U60oNPa5DzU7I+DtzFfZNL4fF3qlHRFL4fF3qn6Rx6KTToFxAChxivY7cyv+yKXw+LvVE7RNL4fF3qtHR1feRke5Qrdo5zDjhCyjOqTwsHbmVH2TS+HxPqlDRFL4fF3qpgCNbbI+DtzIf2PS+Hxd6ofY9L4fF3qpiCjZHwduZD+x6Xw+LvVF9kUvh8Xeqmow1dsj4OyyD9j0vh8XeqS7RNL4fF3qpzymyu2R8HZZCOi6fw+J9Uj7Np/D4n1U5wTZCnZHwRlkX7Np/D4n1R/ZtP4fE+qkISu2R8HbmMDRtP4fE+qt9Cam07QXTLWMwJBJJJyAkwMM+Y3qvlbLVm3h1I0WNIe3tEyACXOJDs5MQAcDsQOtThFOIw0KjOTjLkIaiWVudG8N4fUvDmL2PMdyybNA0jUuBpPau4FxMXom7nlium0HkzMAgxhl7oM+KUymBJAiTJSrqz8sb/09b9kY/WLU6y0qBeymWuDmx23mZcARi7cZ6LM2bRNIjFuIkHF2w8+S3WuZ/0Gf/Qdew9ZCgYcRvAPXI/9VpCyTXcrOmv/ABQz9iUvh8XeqS/Q9ED3f6neqnNdGeCjVKkzirpyb7mUoVpelEQaMpfD4u9UX2ZT+HxPqpDMVLo0FpKzajKFKm8YIlDQdOJLeku9VR6Us4ZVc1ogCMOnFbSnTWQ09+vf08gqUWSnN5ZOrphCtYXuHo+LsHefl/ZOVwQ3DEHvCj2T3f4h8lYDHDfKc1rMRJLuIpuHZjKMOfqnAVDs+d34ST8k9XrQDGZy6q6IwWWgaVR7qlzFrWlx4AGAeOZw3TuVhVs5qtuDNxEbcZHerzUfRpp2cVML1U5nY1khvPG8f4lZ2TQdOm+9jeJJEEtDZ2NA2RhiSkOrknduXt/0eg0lbVKT9/2ZktJal1KVJ1b2jXFjS5zbt03QMYdeMwJOWxUDR3/WC6q4e0BpuAIyfIwI3RliIJ4Hiub6Yszadoqsb7rXQOEgGOhJHRHaPUSsbjPuA63SxrSlDsQgcSic+HDig0y7kMU2HS6QmIsJzKkvDRu8yPRbzVvQwu3iP7lYPRrO2F1XQwHsmx9YpV8StlCGEXrWZYZMayMln9aLICL31gtFKz+tNohoHApFopzdqCLUtph3ZoiUio/HDOSECvYoEFSjBRI1JwYSi5JBSXOUEoJxSCUZKQ4qSQOckJUIAKSokoAJYYgVxwmFqdTbQwtdTOD795p6AQDvGOBzDjnismXK51X0myi94qe68NBOYbicSN3EcENq4bqWE6KWL4m4okhzgc8HYZHC7/18Qn1BD2i69tS/uEtdLXZxdEuiAduSlVrQGjE55AYk8gvPHpUzP67v/wBOkP3yf5Wkf9gsgHQ5p4wf4v7gLX6waPfaCxzYbcDsHHO9d3AgHDesXbWlpLTgRgQdhBn0W1XPBjZJYySKtbGE0RKSHzlOw96mWSzbT3LZtVoHinZLgOz2faVNYxBoSryClJyeWHxiorCCJWP07+vf08gtXVqdAMzsWQ0rVDqriMjHkitKvmbAte/7ePqHYz2SDkTHKVJsriCWn7p8CP7KNZXC4Qds+QTrpbDs8AHDltTuv0oQPuJLyxxJEgo6LrxvnfA4QJTlohzJHPuTdiklrQJLiQOcq74OXKOq6s2kOoMYBBptaM5kXcD1goWy13awa0C9AguJzc4SzHIQJ5gKv0BUFN10AkXIwj7pEHEjeUWlKwNYuHai7gcJgAwZyXmpSzJyPTxWIqPuXtOm49o3ReAm7OIxykYHHP8Aysd/5EhrqJaIgPYSBgPdLWzlMXjCvrJpilJpuqHJrhDnnsuktkjFmEYT8ll9ddYmVQ2hTaQ2m68XERJukANbu7RxKI0yl1VgH1coul5/jM5RpOIzICfZSDck0x7iBADQjFMxiT8u5PkedJFGtDgQumasW2aIJ25b4G3kuWAuwAGOQ3TkMF0uhQ9nTZTa4GA2nnDoHxDeBJ2SlvxBKUEvcN0dPUk2/ZFppDTTKcg57lh9M6b9o7NTtd68Ck2e0S88YAbOXEhZMOxWeg0sUt5TVQ2Wbc8D9N0knZkE61IBSgU3BRyECilEuOASkko3KLbbRdEAi8e8DfChvCyWQ+SgAodC1G4H1GuDSYvwbhO6dhU1jgRIMjhiujJPsc00C6jRlErFRKSUopJUoqxio6BJSrAS687YBA7wmnvvENaJnfkOPFT6NHG6MGtmeJIy5CZ5xuQmrsxBxQdoqszUn7F/qvpoUwaJaSSSWRG0SWnaBMmeavcpc447TlgPID62rM6uQC98i8AAJwABzceGAH+VoWm+f3RBg7XYHww68khkPZP2AC5xw7Lf6j3+6PHkolr0HTe4ue2/IAgkgiCTg6ZOeROzAhWaCqpNPgjBktKVaDXtpMpgFsS4Nc2JyBky7mctm1L9kr7SGi6dYQ8YjJwwcOR+RwVXa7A5meLfiHzGw+C6b3cmkGlwQXFN1agaJJgD6gIrZXawS7oNpVDarW55xy2DYPrerV1uX2LSltHLbbjUwyaMh8zvKprUO0VYBV9rEPKPqSXCFeqbccvyKs7gGunhHRWAfi3cQfkoVjqCCDvUqzWN7nhlPHbjk0bydyZQkoxyxS05Swu4zWoOvXWAm/sG9aXQWh/ZNvP98/0jdz3/AFMuw6ObTG9213yG4KW3HLHl65JTqtXvzGHYd6XR7MSs7jlnq3XB2PGIOBHHjCTUeXEk5nH66QkOMZgjmDHfkgDOIQGXjAfhZyUOkWewre1HuvMP5nEGPrI71E0kWVHtc0gi7j8geOK0NssgqNcw/eb3EHA95WVk5HCMI5YYnommiSsak+6/VCnXZrTiu0v0YpzsQB/hGDEhJaic7H6703E49ZiA9l4kC82SMCG3hJBGUBdD0Zp2jWeWtcS4EgTe7QABvNvbOePZXNWjHl5p6lULXBzSQWmQRmCMlhfSrlhhFF7pllG+1k0D7dt5uFRuW4j4Tw+fVYm0WV9OL7S124jyORxjJdB0FpcWikH5OGDxucPkcwpVpsbaghwBB34pZVfOhuEkN7tNDUpWRfJzpwwRj6+SttOaE9jL24s2g43dmB3evdSUshOceGzz801rtjZHdES21SqltkSQgiaEcLUzChSdTqLCa3t2Xr59nedBaLovXd7ZwxywGMlRlodVrl2o2SHO98CBeEz3QGg/8ShdXxXkK0nNiRaaQFOlRFL2Zc09kU2tvYDMkHANAxJO/iueWWzllas26WtDnADHC67ATtwIXSm0QYDmjENmcyWw4XhtgtB5hZPT1QNqhobBqFz3HeWhrQB/DH1KB0k8Tx5GOtrzDd7IrkEqE294GaciMBCj17SBhmfrMpdW0XZwPCENFaIfaH9lvZGJxgY7ydnJY2XRis5N6tPObxhi9HWaBeObsuAH15K60Zo11Uw3ADNxyE+ZVpZtVv2j8dzBlwvHPuCtrLYm02XBi3cYPfhiktl27kfVU7EkRLDoOlT9yS74ycRy2DkBzTtCldlskw44n97t/wDZTH1AAq+hag9742Xe/EfIIZ9jaSJKCJGqFQkFRVNLuLwQSGXsmgEkbM8zw/ytI2xDa4nuHynxXLklJsx+surhxrUpMe8zPAbW+iybRK6+LEzcTzc4+ZUKvqxZnjGi0cWy097URCzCwyHW2czZTVXbx2yt/pfU002l9El7RiWn3wOBHvcs+awOkf1h6eSJpeWB6yOIfmStFWA1eyM5mdwwxK19ksjaTLrepOJJ47+SrNUR/ou/5nyC0FCnJvbBlz2n5d6x1N0pPZ7Ivo6Ixjv92FSs04u/l2dd/lzUlBEghkkJc7EdUmpZwccjvGB67+qVEmd2HfE+Q8UtT2IwQXMIdB3Z75O7ZksvpaldrO3Eg/zD1Wrqulx4Yd3+Y6LMaxfrf4R5lH6CTVuPoLviCTpz9SA04/W5Mh+J3z0wCN1XHs4kDp3oqTI5kyfrqnmciHA8xvil3sYSAcY6+EJTcz9cfmpKlvq5pX8nrAk9h0NfwGx3Q+BcuhNMHOQcvSd31uXJmuz5q90FrQ+gW03m9RkDHEsG9p2tG7uQGq0/U+aPcY6PVKv5J9v2NxbrIKjHMO0EY45rKs1NrCe0w8STJ6RhyWxa4ESCCDiIxw3o5S2u6dWdo2toruw5GKtGhKlMS5sgbW9rwz8FCEESDIXQlhdZrE1lodAwcA/vkHxaT1RENZL3M4/DoWPanghOCl6FeRXpkbCe4gj+3VVlwcuStdXWf6jnHG6P+wPyWlmui62sFX8HnVJTUlhf8l5Tstc1AS911r8ASSC1rsOyMBI2lNaX0cKonIscSD/DdcOWHgr1tMjIN3TtIGQy+abq2aBvznjJk4dUCptNNBMoKSwzAVnOaS2II34pkyc+7YrbTVliHbuye8we/wA1VLWWqsmuWE6TQabCmo8/XkAC2Op7R7FxGZeZ6AR9cVjlpdVLZdp1G7QQ7EwMREk/wofuHahYr4NQXRmq3SGmAwhoBJOQHmTsH1sVdbNOfCb7t+TByG36xVO63hrr7ztEk5mVdQYpcizq2uo8m8YG4fM5nwHBSdFOh5G9p8CPUqA0qTZql17Sd/nh80K5NvkvjjgvCghdktb8Rg9AT8oQ0hSNOm97MbrXOumcboJwOY5eSvjJkkykfok+1aGmGueAP3S1ocRxET3FaxQ9GX3UmOqtDXkNlo+7DAwZ5GBjukhS1OMGkFxlgRSiFQHAEGM4OXPclri4S5BrowC3VgAAJBwwzY0nxJXX1yHXf/fVubfwNRWl9f5AOv8Aw19yx1U/UOj4nfhC07GwANyzOqgmg4fvn8IWlpvkA7wsL/WzbSfhRFI0EFgFhQkVqkDicBzQq1g3nuGZUZzicTnuGzgPrFSirYQCy+sjHitBF0Oa1zTvYciOoct7U0KAGi+b/ZvDCIc4NJGE7fBOjQrfb+0qsa5jWU2UQe0GXXPJEHATLIOOI7ytNNVT3SA9VW7YbY+TllF4aY+jnilMF4k9Auh6/wBlYbMHOAvNe0MO3te83ldkxwXN2OuujYfmnNF3VjuxjkSaijoz25zwPA3TJxBTlE4TvlItHulF7SGjfCI7MGFsOJ6JIdedwTVNhOKkYNC7uQTtH13U3A03FpGUHfnIyI4FbXRunXPaL7YO9okHm3MdJ+Sxmj23iMFudX9FXyGjv3JVrpxiuUONCpezJ9K1B31I79nIweCyuuP65v8A8x+Jy6CdW4BJcB2SL4wIkYEHgYK5jpGy2lzr1ZpLgLt4AQbpOIjMYnFKqrVZnA9o+WabK5XGrfvP5DzVO4EGCCFMslr9mx5B7boa3gNrvJaTg8YDbJKdb2cm5sVWWxtbh02H5dE+0HaZ8Fz3R+kX0Xh7STvBJgg5g+q2P22x1nfVYcWtMtOYccAD1jFclhYArKZQKG36Spue6njBLhe2CSfLeqSpTLSQcx48RwSQhC5JLsHVU9Ps/uJc5Fcc4QJg9xjfvSXo7VpMNwbi7wHqioR7YQJq79i57Eq120U28dg2lUNe0OqGXH0CbqOJMkySjYzaUXGKrWfcQWWSueF2NlQtgLA7gCSdmCpdJaYc4wwkAGZ2kjIn0UQ20lobmB9TxKbvDce/+yDjSlLLCna9uEdIs2lmmjTryBMGN5yc0cfeCs7HahWF8AhgOF6JcQc8CcAfHksJoukW02zO0gHG7exgc8Ct7oynFGmP3GnqRJ8SUI2tzSCK08cklR7Y4wABMnLIGBME7onu24qSozzfY10hoOMn7oIz3SAduAOOxcjR+BbgJYQBmR0LSfMDuTqYpi8QYhrfdnMmImNggmN8nhMhcchJdG/oCfJch11cDbqxG9v4GrrzqYOYlch12EW6tzb+BqK0vrf2Adf+GvuWWqjj7E4T2zu3DeryjXLZF0xn93Pbt696yOrFoqmo2jTiHuxkSAI7TsIOQ3rWaRf7EgOIcT8OcbyDkOqpqINTz5J0tseml4Hzajsb3n0CbdUcdschHiZ8IUQaSZvI6H5InaTZsk8hHnCHw/AXvj5JQbH15nagbQ1ha5xgBzT3EE+AVdU0qfugDnj4f5UKpUJMkyfruUqPkzlal2OkOHbmAQQ0g7c9nAYHqnqrJaRvBVRq5Vd+T0rxkG+ATgW3XPAE7Rdb0jbsm6RtzadB9V03QwnDPEZCduKlrnCNIyWMs5bprWGraYNUxd91rQQ3HAnMyeJKrA+XSVNt1obUqPc1t0PcXXcw2TOfj1UWpSxwXoox2xWODzE5OUm28jzx2T3qOJPH0CfGQk4efKcT3JdF2YaIHieZXOeexVRx3EgOjYEYbtOKccBIG7PnuSHGTHetE00UfBa6MqCQug6uVyHNu5nDouY2GtdPVarRel7paRmCClOvpdi4HGhtUTq9orNDTeIwEwcsohc305ahim7RrGXkuJkqitukbxPBJtLp5OQwuuiokO1VJKQCo9WtjJKTStWOUNgc+f1uXodTRmteUBfDdZ07mn6X+jJaMHxz44zj1A7kUoJSeu7gQKCBXHDJyVQMVcKOKbRu7kdCW0Q66vftf3IQZCXTE4HCfPYpZYzcEg0W7vNWzkB2YIxaQYIx3KXo+xmo4bhmdkbuakULSBAIa8DK9iRyJU0aXaBg2OAiFjZOaWIotGC92WMLaaPdNKmd7G/hC5da9KOcIHZHDPvXR9Xab22Wk14uua0NIPDL+mEH0ZVxzIKhYpSwiyTYoNmbonkM96WjUGwEETnQJOQVfVrGpvDN2Rdz3Dht27lxDkkO1LeMmC9sJyaIzx2ngN2JC5Rrg4m2VpxMtyED3G7MV1IBct1w/wB5W5t/A1E6V/O/sLta24L7lzqNZm06dW1PybLR4F3U9kJq0Wl1Rxe7NxnkNgHABNaIe42RrGgkOquLox91rYbGZ39AjukZgid+Cm71Mzp9CAgUAgFizUMlPWOhfqMZ8TmjoSJ8JTG3krfVimPb+0cQ1lJrnlxIAE9kSTlm4/wriVyzW6JsZp02U3bKbAd16XF3iVUf+QXu/JYHul7b53NGI/ruq/sdsZVYKlNwc12RG2DHmFT67WpzLK4AAteQx5P3Wu+8OMgDqFNWeovuE3Y6MsdsHNWREpNV0NMwLwP0B0UWpanSYJA2RgE/UaQROLtpOMcAE7djlwkecUdvLDFQHtERJ4uJ6YAAcU4K2xs+nHDAJFPPbjnBz5gghSb3Tr9DuCiMH4Jcl5G8hAxcc+E5nmiLI6pVRuCt9GatPrtvuPs2kAsMB17pMx3K7sjX6mRGuVjxFFJVeQRGamUKsbTKf0lq8+jFS82o3IloILcJlwxgcZ2qA+rAJGMA+g81KlCyLkuTnGdcsPgk6Op1apqXWl0EDYIxO0kbgpFfRFam28W3sYIYbxk5SPRaDV6zNZQYW51AHuO9xAnkpr7ODvG3AxiIxIyJw2pWr9kvlQ2Wm6kMyfJz9tIl3amRhGUdN6m0LPJVzrLQa0NeBDnG6ePZJBPEQqihkT9YLdWOxbmUVSrltQ5EYc46IKBbK5DxE9keeYU2nUkSg7q9vzL3H+h1Kmum+6/b/wAFIJTKZOQJjOAT5KbR0WQL9U+zZx948AN/1CHbwHzsjBcsq6hjFV9WkTLlc6XosLW1aM3JLSDMhwyJnePlvURrMIRdcuMiiz/UT2rsl+pVlCTvT9WkQYTREbPBELDFM04vDE33b0ftDvVjZdDFwlxuziBGMHfu5Iq+gnjFpDuGR8cPFXTRi5lf7UyCCusar6ZNqs4qOADgS10ZS3aN0gg9Vyd1ODBkEbDguhf+Nz/69Qf/AKnxYz0WWpgnDJtpbH1UvJrEEEn2JfIktGUt96dsEjCN/lCWpZGspKKyyHaKt8x9wf1Ef9R4ngMSU8aLbGbu8eiQ/RfwvP8AEAR4QpcGDOeeSGuWa4f7ytzb+Bq6pWpOZ7ww+IYt67R1EcVyrW//AHlbm38DVvpU1N/YF1bzBfc1OotcMsj3OwAe4n+Vvio9qtRqPL3ZnZuGwBVmgbSfyf2eTQ8uPEwIngPrJTVlqH87QRpI/wBtMI0xuHckmgNmH1uTiCwywtxTLnQdis7gLzLxHvXiTB+KAQC3ZlhhljNVrpbRf/JaLQymyC8NAaHPIkAwMQAR1PBIpvLTIMEfXUcFU26yvL3Eu7LiSSJvEuMkEnJGaaUXP5gHVRlGtqH8RK1d1ldZHXMajHGXMGY3vByaeG3hmrzWLW+jXoOo0w5xfE3mwGw4HOcThsWSbRgENGGfjmTtTLbTTBiSd5HkB80wnVDdvl3+gshfYoOEXx9RNqb2HQBmMQAMPqE1QfeEHNo8P7fNTqwF2BkWkjbhEjy8FWWU9tvOO/D5q8pLO6JiovGGS2CDKc9om0CYWzlhFIxH7LQ9pVp0sO24AyYwzOPEArpNOmGgNaIAEADAADILlIeQbwwIIIO4jEFdE0Pp+nWa0EhtQjFhzJiSW7xgSl2pjJ4Y00coxbQ9pZrW0arv3HjhLhGW8mFganukfuu/CVpNa9Il1yk2CwmXEY4tPuzluPRZir7rnHcQOuHzRGkjtrcn7g+tsUrFFexv7E6abDF2Wt7O7AYYJ5Y7VzT7mMDXy9gMDe0QMBOYxy/wtHS01Sdk7HcQRPATgTwQFlUovOOBjTdGUcZ5RD1lYXezaGk4kyMchGMZZ5qpqQ1o4LQ478TiTu4DyHUqu0joS/iwwROByM7ZzBVqrFlRlwjKyT5lFclWKbTiUVVgwu5/JMPpuaYcC0jYfrHmEqi7FNboxdbcUuwu0spdeKk3y0WOgrWW1Cwkj2gug5EOzaceo6pm12Wo6pdHtKjhgS4HPbGJAbxlJBUippGoRBqOjnHlmkWeco9ZPRSf+4cFH2NJ7HEF9S7LRiGRjJPxf2UBzUqEbBJAJgTnu4rk2nkKrojVDAwQpNisgJvHEDLif7efJaJujqTQAGNcTlIDieJJ2KvfTuktwEEjDARmMORCLrnnKPP6+SliS4EOG3aPqEbXSjSS3aM/Pn6rUViK9nDxBHI7RyKb0RWqWau264RVexrpEtILwJjY4Sdqfa/Zkdx+W9FVpBwLTt7xuI4hTnjD7EptNNG+r1S1u8nAbMfTb0UFtLsgEudA+8SesZKDozSFSsxpeBfEtJGWBi/G90ZbI6GZ+StPvC8d7se4ZDpCVyW14HG9TSaHGsAyEcsE6y0Obk48j2h449xUf8mbsAHLs+IQMj94eI9frNVz4OwWVLSYyf2eP3ep+71w4rkevFMNt9cNAAluAEDFjScBxXTWuBEjELlutzQLZVAwEt/A1GaaWZYfgC1ccRWPJJ1f/Vn/AJHyCs1Wav8A6s/8j5BWaGv/ABGHaX8KIEEEFiEBFT7HoWpUE4Nadrszybu5wn9BaNDz7Rw7LT2RvIzPIefJaJaKPkxnP2Rz7TejX0Q9p7IIJBHuuAnAfMbO5ZVdf0to4V6L6Z+8DB3O2H64rkdaiWOLXCC0kEbiDBTGie5CjUww8i2WiGFvcd0xI8PNKsQ7U7gT6eMKOn7PXDQcJJju+oRANkmsYm6xG0wPNIo22ZBgTtxzkcU9UYCC0/3BVnLcdFYRDdaNw6nPoNif0M4+3ZvM+LSDO/PLaotejdMSDyUrQh/12cz5FUlyifc1Fpsl5pGMjEY7Y3ZALNaRqQ0M2nE8ti1yyusNku1bwyfj1yI8u9Y02PmJeyK9QejmQwcST8vkrGxg32wJIIMcvJQa1cUmXRBdEDhhiYV/oaiRTDjm4A9Nn+OKnVXdOtfzubaOvfNllZ3SCciSc9kYDwAPVOJikYdHxeYz8I7k+lqe5ZDZx2yaGrRZW1BDgCPEcQcwVR2vQb2GWdts/wAQHLbty7loUFtXdKHC7GUq4yafujMAoK/tNgY/EiDvGB67+qq7Rot7cheHDPq30lZj+nXQlxLh/oREE3Vrhuee7b3Jp7i/sjCTA5mAFtXTOfZE6jX00Ll5fhFz+Wews4ePfqEhk4ho2mN23jIVRY7eWuJcSQ73icTPxfXyVnrULopMAADBjwwho63XdyolePCyhDfJ2Se40gO1GqKyW11PAYt3em5W1C2MfkcdxwPdt6LdPIFKLQ8ROaQ5gAnERuJ8AnEVmZ7S0UqewOvv5M7QHUwpKLl4NVYLL7Om1u2MduJxPipCJGlTeXkcxWFgCCCCgsNOZBvDqN/Hn590cw1vP/uVebfwNXVFyvW8f+5W5t/A1F6X1/kBaz0L7kaw6WNJt0NBkzmpP5xH4B3okEW6oN5aAo32RWEw/wA4j8A7yiOsJ+Ad6CCjoV+C39Tb/kW9L/yE5rQ0UWgAADtHZ0S/0jv/AGLf5j6IIKelDwV69nkH6R3/ALFv8x9FmtL6Q9vVdVuhhdEgGRIET4I0FaMIx5SKSslLhshIIIK5QCdFqcPvFGguOGnOkk705Zq1x7XD7pB7kEFxxb/nS74B3lRtIaa9q26WAQZBk4IIKihFdkW3MrFft1tcAB7NuGGZ2IILp1xn6lktC2dfpeAHW12H+mMDOZ+spHVO/no79m3vKCCoqK1wkWd9kuWwfno79m3vKH56O/Zt7yggp6MPBXqz8g/PR37NveUPz0d+zb3lBBd0oeDurPyM2nWcVBD6DHcyZHI5hQBpSHhzWxBBAJLsQZxnMYIIK8YqPYhzb7k6361GrdvU29l05nHAiOWKqxbjuQQUbI+CXbN8th/lx3BOWbShY69dBwIjnHoggp2ohzk/cXaNMlxBAu/8SRPcpWh9ZzQcXezDyRGJIiTJ55BBBThYwQpNYLb9I7/2Lf5j6IfpHf8AsW/zH0QQWfRr8GnXs8g/SO/9i3+Y+iH6R3/sW/zH0QQXdGvwd17PIP0jv/Yt/mPos1pXSJr1n1SA0vjAYxAA+SCCtGuMXmKKyslNYkz/2Q==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2" name="Picture 2" descr="http://3.bp.blogspot.com/-55E3ZJIOGUQ/UX7iyRmwoOI/AAAAAAAAAcE/GgQ9y5KFHag/s1600/blackboard_third_per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8337"/>
            <a:ext cx="2286000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://writingxmu.wikispaces.com/file/view/omniscient.png/234570748/254x212/omnisci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" y="3658234"/>
            <a:ext cx="3651088" cy="30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33CC"/>
                </a:solidFill>
              </a:rPr>
              <a:t>Theme</a:t>
            </a:r>
            <a:endParaRPr lang="en-US" sz="5400" b="1" dirty="0">
              <a:solidFill>
                <a:srgbClr val="FF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5291137" cy="447992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general idea about </a:t>
            </a:r>
            <a:r>
              <a:rPr lang="en-US" sz="4000" b="1" dirty="0" smtClean="0">
                <a:solidFill>
                  <a:srgbClr val="FF33CC"/>
                </a:solidFill>
              </a:rPr>
              <a:t>life</a:t>
            </a:r>
            <a:r>
              <a:rPr lang="en-US" sz="4000" b="1" dirty="0" smtClean="0"/>
              <a:t> that the author wants to communicate.</a:t>
            </a:r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315200" y="8388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0" name="Picture 2" descr="http://my-ecoach.com/online/resources/5535/Th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20833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6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6"/>
                </a:solidFill>
              </a:rPr>
              <a:t>Theme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8643937" cy="310832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 theme is the </a:t>
            </a:r>
            <a:r>
              <a:rPr lang="en-US" sz="4000" b="1" dirty="0" smtClean="0">
                <a:solidFill>
                  <a:srgbClr val="FF33CC"/>
                </a:solidFill>
              </a:rPr>
              <a:t>central message </a:t>
            </a:r>
            <a:r>
              <a:rPr lang="en-US" sz="4000" b="1" dirty="0" smtClean="0"/>
              <a:t>of the story.  </a:t>
            </a:r>
          </a:p>
          <a:p>
            <a:r>
              <a:rPr lang="en-US" sz="4000" b="1" dirty="0" smtClean="0"/>
              <a:t>It provides an insight into life.  The theme is the point or purpose as a whole.</a:t>
            </a:r>
            <a:endParaRPr lang="en-US" sz="4000" b="1" dirty="0"/>
          </a:p>
          <a:p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315200" y="8388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4" name="Picture 2" descr="http://allaccesspassblog.files.wordpress.com/2012/06/20120613-211223.jpg?w=416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" y="4661094"/>
            <a:ext cx="7921625" cy="24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6"/>
                </a:solidFill>
              </a:rPr>
              <a:t>Theme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8643937" cy="516572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theme is expressed in a </a:t>
            </a:r>
            <a:r>
              <a:rPr lang="en-US" sz="4000" b="1" dirty="0" smtClean="0">
                <a:solidFill>
                  <a:srgbClr val="FF33CC"/>
                </a:solidFill>
              </a:rPr>
              <a:t>complete sentence</a:t>
            </a:r>
            <a:r>
              <a:rPr lang="en-US" sz="4000" b="1" dirty="0" smtClean="0"/>
              <a:t>.</a:t>
            </a:r>
          </a:p>
          <a:p>
            <a:r>
              <a:rPr lang="en-US" sz="4000" b="1" dirty="0" smtClean="0"/>
              <a:t>For instance: a central concept in the story might be love.</a:t>
            </a:r>
          </a:p>
          <a:p>
            <a:r>
              <a:rPr lang="en-US" sz="4000" b="1" dirty="0" smtClean="0"/>
              <a:t>The theme may be:</a:t>
            </a:r>
          </a:p>
          <a:p>
            <a:pPr lvl="1"/>
            <a:r>
              <a:rPr lang="en-US" sz="3800" b="1" dirty="0" smtClean="0">
                <a:solidFill>
                  <a:srgbClr val="FF33CC"/>
                </a:solidFill>
              </a:rPr>
              <a:t>Love conquers all.</a:t>
            </a:r>
            <a:r>
              <a:rPr lang="en-US" sz="3800" b="1" dirty="0" smtClean="0"/>
              <a:t>;</a:t>
            </a:r>
          </a:p>
          <a:p>
            <a:pPr lvl="1"/>
            <a:r>
              <a:rPr lang="en-US" sz="3800" b="1" dirty="0" smtClean="0">
                <a:solidFill>
                  <a:srgbClr val="FF33CC"/>
                </a:solidFill>
              </a:rPr>
              <a:t>Love is blind.</a:t>
            </a:r>
            <a:r>
              <a:rPr lang="en-US" sz="3800" b="1" dirty="0" smtClean="0"/>
              <a:t>; or</a:t>
            </a:r>
          </a:p>
          <a:p>
            <a:pPr lvl="1"/>
            <a:r>
              <a:rPr lang="en-US" sz="3800" b="1" dirty="0" smtClean="0">
                <a:solidFill>
                  <a:srgbClr val="FF33CC"/>
                </a:solidFill>
              </a:rPr>
              <a:t>Love stinks!</a:t>
            </a:r>
            <a:endParaRPr lang="en-US" sz="3800" b="1" dirty="0">
              <a:solidFill>
                <a:srgbClr val="FF33CC"/>
              </a:solidFill>
            </a:endParaRPr>
          </a:p>
          <a:p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315200" y="8388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38" name="Picture 2" descr="http://upload.wikimedia.org/wikipedia/commons/thumb/b/bb/Broken_heart.svg/220px-Broken_hear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48200"/>
            <a:ext cx="2095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6"/>
                </a:solidFill>
              </a:rPr>
              <a:t>Theme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8643937" cy="310832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theme of the work is seldom stated directly; rather it is usually implicit (hinted at) in the story:</a:t>
            </a:r>
          </a:p>
          <a:p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315200" y="8388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4" name="Picture 4" descr="http://hil.troy.k12.mi.us/staff/bnewingham/myweb3/Clipart/detective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95" y="3842682"/>
            <a:ext cx="4556760" cy="27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://i147.photobucket.com/albums/r310/rachaelanne1/book_clipart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67400"/>
            <a:ext cx="1524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1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41338"/>
            <a:ext cx="7845425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6"/>
                </a:solidFill>
              </a:rPr>
              <a:t>Theme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63676"/>
            <a:ext cx="8643937" cy="539432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To find the theme, ask yourself:</a:t>
            </a:r>
          </a:p>
          <a:p>
            <a:pPr marL="411480" lvl="1" indent="0">
              <a:buNone/>
            </a:pPr>
            <a:r>
              <a:rPr lang="en-US" sz="3800" b="1" dirty="0" smtClean="0"/>
              <a:t>?	“What is the overall purpose or effect of the work?”</a:t>
            </a:r>
          </a:p>
          <a:p>
            <a:pPr marL="411480" lvl="1" indent="0">
              <a:buNone/>
            </a:pPr>
            <a:r>
              <a:rPr lang="en-US" sz="3800" b="1" dirty="0" smtClean="0"/>
              <a:t>?	What does the main character learn about life?”</a:t>
            </a:r>
          </a:p>
          <a:p>
            <a:pPr marL="411480" lvl="1" indent="0">
              <a:buNone/>
            </a:pPr>
            <a:r>
              <a:rPr lang="en-US" sz="3800" b="1" dirty="0" smtClean="0"/>
              <a:t>? What is the author saying about life, humanity, or </a:t>
            </a:r>
            <a:r>
              <a:rPr lang="en-US" sz="3800" b="1" smtClean="0"/>
              <a:t>relationships?”</a:t>
            </a:r>
            <a:endParaRPr lang="en-US" sz="3800" b="1" dirty="0" smtClean="0"/>
          </a:p>
          <a:p>
            <a:endParaRPr lang="en-US" sz="4000" b="1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315200" y="8388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data:image/jpeg;base64,/9j/4AAQSkZJRgABAQAAAQABAAD/2wCEAAkGBxQQERUUExQWFhUVGBcbFxgYFxUYHBUZGRgWGBgYGBwYHCggHR0lHhkYITIiJSkrLi4uGB80ODMsNygtLisBCgoKDg0OGxAQGzQkICYsLC8sMTc4LzQvNC80NCwsLDcsLCwsLC8sNDQsLDQsLCwsLCwsLCwsLCwsLCwsLCwsLP/AABEIAOEA4AMBIgACEQEDEQH/xAAcAAEAAgIDAQAAAAAAAAAAAAAABQcEBgIDCAH/xABJEAACAQIEAwYDBgMFBQUJAAABAgMAEQQSITEFQVEGBxMiYXEygZEUI0JSobFigsFDcpLR8BUkM1Oig8LS4fEIF0RUY3OTsrP/xAAaAQEAAgMBAAAAAAAAAAAAAAAAAwQBAgUG/8QALxEAAgIBAwMDAwIGAwAAAAAAAAECAxEEEiExQVEFEyJhobEUwRVxgdHw8SNC4f/aAAwDAQACEQMRAD8AvClKUApSlAKUpQCsHjPFosJEZZnCoPmWJ2VQNWY8gKzqovtRx9sfj3IP3MBKQg7aFleU9SxBt/CBtc30snsjksaXTu+xQRsc/bPF4okxsmEiuQLhXl3tdma6A/whT7murDcTx6DMmOLtdrJPFGAwDEaBVVthyYW51AYABC1t8xudLm9m1+tZeEx4aOxswJbS9x8Rqg9RLrk7/wDDq0koxX7lh9j+1643NFIvhYiO+aO9wyg5S8Z/Et9CN1uL7gnZ68/y4t4yssZyyxsXhb5k5G6gg5SOan6Xh2f4quMw0U6AhZFDWO6nZlPqCCPlVym3eji63SexJY6MkKUpUxSFKUoBSlKAUpSgFKUoBSlKAUpSgFKUoBSlKAUpSgFKUoDE4tMUglYbrG5HyUmvOXDWCAAa2JT5gAf9016Rx8WeKRT+JGH1UivI/DMXLhwkkgPhTFir7gMGN/bUajpUN0HOOEXvT9RGm3Mu5vcD6tm1vY25bW25/DzrsEoyX1BGbUe5Pz+dRsMwfK4PlYaa787m3z0r6tigyEanlax1JN/l0rnbT1SnF9DsnkJVUbcZdueWxzD5ge16tDuZnz4Bxe6riJgvscrm38ztVOOs+NlaDCLmdVLSPssKAeYseV/6C2tbL3f8SxOF4dGkcxjSRmclYMzjMQt8z5kI0H4efOrdK9tbpdzh6+f6mXtV846v7F91wkkC6kgD1IH71TWP41jRYDG4mzXB8kI5E6FYgw2OxBqIl4WJkdnzSMoOsivI1zsMz5jcn1rd6mPZFaPpdmG5NJF8w4pH+B1b+6wP7V3V5+xHCURtMocbEKFYeoK5WHvUr2f7dYjAuBO7TYbNZsxLvGNAWRz5jY3urXvbQg75hqYyeHwL/S7K474vci7KV14adZEV0YMrAFSDcEHUEHpXZVg5gpSlAKUrB4vxWLCR+JKSFuALKzszHZVVAWY6HQDkaAzqVhcI4rFi4/EhbMtyDdWUqw3VlYBlI6EVm0ApSlAKUpQClKUApSlAKUpQCqC7FiGR8bw2dVZVmmUIdPL4hsV5ghgdRtmFbp3o9v8A7KDhcK18Qw+8ca+Atthy8Q3FvyjU8r0WICbOjskqm4cE3sblrka3Da3/AIj0rXekyVaec45RPcX4SeEz+DI2aBrvA530OqsB+IbfO43tWPjcUzMkUWXxpSFSx2DbsT8/0NYssEkzeNipmlk0C5iSLXtca9NbaVJ8TwQxCx3YLIigo67gg3tob7nlroKrzcN6Z2KK9StO49+3+fgsXERw8G4K8UNvGxCiPPpmlllBBc+igs1uQWtG4bMy4ZUEmixjKNb2K3HPrf6VE8QxeIZUbFTmVwpEQFgIla2c2AAuQbXtThy+QC2hCqLH0106i5+lL2prgx6dVKmT3rlmyPLIzKM5O55+w5+prkOISRNYbLq1uZ5Cx6Xvv0rK4FglMbS3bNfKgudCPQ+t99gt6jeN8LmiTSzMxIGUEtc7nLzA39hVNQbkkdad8FCTfRcs44jjhmbwxd23NlJy9L9D0vasaSbKMrBhyBdSM1/UixPtWmvxiVEEEflN/MyklpGP4rnrW/8AZnsrjCA0uLiyt8URvISDupuAAfa9dSGhraws5+x52z1y2MtzS2+Ocm69z/aRVVsDK2UhmOGv+JDq8anqrXIH5Tp8Jq06oHi3YVlbNARpqY87hSQbgqVN0N9iLj0rMwfafimGICiZraZJZIp1PuzLHJ/11P8Ap7I8Pk5c9XTOW6PGe3gvKlaFwLvIDrbGYaXDP+ZVM0Z+cV2X5i3qay+Id4UUbKkeHxMpYZh5BGANbFhIQ4vY/h5VHJOPMuCSD3vEeTcq0HvgzLh8NIL5Y8SpYi+gaORFOn8TAfzV3YTvLgL5J4pYdvOQGUE7Brecdb5bAakitnxEUGPw7KSksMykEqwIYHoynfmCNiKjeJrCJo7qbFKS6Mrru942sGLeJ2smLylC1wPHQZSvmN7smUA8zHbmKtavO/angbYHEHCTN4iMEdJNi6ZiFDdHBUi97bEWJtU92R7azcOzRz+JiYGN4xmzTRnQFV8RvOnuVtr1tUVc9nwn1Lup03u/89Kyn1XdMuqlV9J3pR3suFn2JIZoAQBzssje1RnEu8TEyEiJYcOL2u2adzoeQyquot+Kt3dBdyvHQ6iT4gy1KVT+D7ZYtPixytex8+GUgXzf8sppoB8962/sF21/2gzwyIFnjVXJW+SRSSuZQdVII1U3tcWJ5ZhbGXQ1u0dtKzJcG40pSpCsKUpQHXiJljVnchVUEsxNgoAuSSdgBVU9oO2c+Pd4sIzQwC4LjyySC3xX3RegFm5kj4akO+XizIuGwykhZmd5COaR5AFPpmcN/IORrTsGcpuLWUeYHZ9dBf01Pz9aq6i5x+KOv6doo2RdslnwjW5cJkGgtluG6t19dTr639ai8RFkOYaDdbfh9P6fO1bdxOYYmUuPLaw23I/MPT/W1Q+Ow2a5+Erz5Mff2+dQRnydW2j48GBgMTcAdG26Xvsemv8ArapWTFkWJsAAdSdhp6VBHDkG1tba8tfp7104jNYHU9Roump3AGo9ak2qTII3TrjhnKaUyG5vyFjy6D/X9KneD4JpAo+CwC5/wqOrevp6ja5qI4Phy7rYlvQbke+ljqK3bBMqkRmxT+zQC4Olzf8AMfU2FvYmtbJY4M6eDa3krBlAW4K5AFiAvci1sy33J6Hbna9cWmZJoS+pLnUbACKSy/XW/M9NBXADW0h1GsZv8A56ndh1O4663jMXjMzox/AwA5A5rqXHoc2nsaxRJe7H+aNdXU3prPO1/gr3tXL4vEJitlsx1A2yi7MfW96+wdsMQthcH/EL/Q1mcbhH2jHHmFX5ZlBP7V1d3nADxHFNh1ZQxidlDi6sylTlbmARfzDUGx12PYnKUJPDx1PKwjGUFldkZOH7fSj4lPyb/MVP8P7xUNg5PswuP0v+9QvaDu8xcBP+6zqR+VGmQ/3XjBIH94D5VrWI4Bio1Lvhp1RfiZopAB7krYUV9ke+TR6auXbBYmH7ULjsYkcDPBlzFGuMkj2Px3F1QW09z6Vx4PJLArZ28SS7mSTNmztmIzZtyLILegFVvw/GmEllHmIsD0B3+u31rZuFcWYxDQagjfoT/n+lVdZN2QXnJ1vR4wpubfjg3I8QcIFKk303U6k6nU77mseKTwnBg8SAm5YxuVzWAAvkYE7jc8tqgzxhiL5QLa7/AF5e9c34k1wflz57ft+tc1Rkuh6OU6ZrDWUZnG8fNM6yTSvLkuoz7hdG08ouQRfUnnXCOUMRkGZiLgDUkDfRbfuaxvtjEG1iQbgai+mvX+IVgJOwa9shzgjUW563HUfrUuHLqQbo1cQ6Mnp0kAPlZLA6HKNNCwAAve1jWHwiJcTi8PFM8uWWUI3g5cwzXsRmDaBgCdNsx5VITZ3szEIGF73VmN1sLW0Gp3P9KxOzE7RcSw32YK7+Oqrm1OV8yyZj/wDbLHTmLilK+XJprpNVNp/sWwO6TBWF5MUf+3P9FrZOzPZTC8ODfZ48rPbO7Mzu9trsxvbU6bVN0q8kkeblOUuryKUpWTUUpSgKn77riXBNbTLiBf1vhyB+h+laPgsTZLna5130Ggv8gKtTvh4SZsEsoF/s8mdrcoyrI59lurH0Q1RcuOMAs4uudc3te509tPWqt1W+WPJ2tBqvapb8ZJ7DzI4FiCdzY6i+p1FDfwz+IEEnkdbn2P6VH8Z49HmQNbXKQw3Cm2oPTWsoKy+Qte4OUkDzA+1rEX/r6DN+jdfMXlE2i9WjqHsnHbLt9TubBRyORZlNh8IYc26aVjLwJyt1GYBtzps1j8VZscrXVrDX1I316HpWdBim8yld9dCOYsbXt7/Oqe5o6cq4y/0R0mAOGIYuDm3tpqNQoLddRy1WuWCxakNy1vfodDe59CDr1I5Vi9o08eJ1Nw1s6r5fis5te/USkW6m/KoThXEC6oRbMuh2sSBe50vcjNrfkRbWpvb3RyVP1LrsUGv87m3S4oyA5tMuvS55MfT097+kfxHEZ0zbWBsOfz+ew6gVwlnvZzoBy6Dq3qN/TWseRybk7WJHvbUn9NPeo4xw8lmyacWvJFcTcs2Mk5MFA+gArYO5LAtHxPDStoJPGVR1Hgub+2lQnGVC4Z2/Plt8soB//b6VvvdtDfH4ALskcjfIQZP3cV3Jx6t+P3PCwnjCXn8IvSlKVWLJpParuuwGPuxj8GU/2kVluf4ltlb6X9arjiPdDjcPcQZJ0vcZXEbD3WTT6Oav2lYaT6kldkoPMTz1hu7HibnWBU6554wPl4YY1O8P7m8QxHjTwoul1RZJT62LlQD8j7VdFK1UIkj1Vr7lXL3LwEWbFzkcgEgA+fkN6xp+4+IjyYuRW6mKL9ly6VbVK22ojds31ZQXFu7XikV1UJiEGgaJ1jYjkWWQjX2Y1r+D4e+HmIZGw+LhdWUEAFGBDIbXysD11BANena1Lt92MXiMatGwjxMV/DkI0IO8cltSp+oOuuoMc6+Pjwy1TrHuSt+S6M7ewvawcQjcOFSeEgSIDcEEXWRL65W1HoQRc7naK8+yPPw+YNiYZsPKlwk0a5huAAHAKOltSh36A1c3Yni8mNwUU8qZHfNcZWXMFdlDhW1AYANbX4tzvWa5Nr5Lki1NUISzB5i+n/pOUpSpCsKUpQHxluLHUGqG73OwQwq+LAPuZGsqjeJ9WyesZscvNTYaggC+qgO3fCDjMBPEgu+UNGOskZDoPmVt86wzeDw/p3PJeNwUkRQTBgCPKdCCv8JvYjnatg4ZxC4GHn0NgY36j8JF9/TrqK7eOy+KkAGmWWwA0KZ9hYjTKwYW5WFbP214TG/DywQZ4bZCOSi2Ye1r/OrNUcxcl4K18vbsUJdc9V9mQMc2W6MSCD+Y+4IvuP8AKsxcWCAwYi24uPmNv9WrTYOMkqFkGYr8Lcx6HqKzcNilfUfMdDy+tc66lJ5j0PRaTXylHbLqbBizcghjfrcabEcuoBB6+hNQaQCKRitvMeXw3sfpcNtXLxANLX6DLf5VK8Mw5ZWLqAWsLNawy6qTvc63+gqNPaiw0rZrC5MVcSSSCAfTca7/ANazfsTSwsxvoraDdiAQay44IlKuco9LAC59OZBFudZgluWubLod9Tpb5DT9frC5+C3CjKakzU18XHpM6qBGvhqq2vltoSvra5/mq1O5+IvjpHYWMWGUD/tZNf8A+VVDwLFyxzTRxDyuTm6IFY+c9ABf61cHcdxBJcRjMpv93h7E7sEMoY/Vl/xCu25p157nitjjZjsi36VF8b4/Bg1BmcAt8KAFne35UGp99hztVV8e73pZpfAwMbZjoMoR3v6sbxp9HHqKgUWyVySLorjnF7XF/eqH49jsZhovGx0jSMQSIFklKgf/AFbt4fTQR1w7LY8SwticbhsNDhr+RkhjzNvctdDp/EMpuOdSql9CF3rGUX7SqITvZw2DxC/ZRiJICbSI58mU288IZiUZbfCAFNzcXsau3hnEI8TEk0LB45AGVhsQf2PIjkaiawTJ5RlUFKVgyKUpQC1KUoBSlKAUpSgFK4SyqouxCjqSAP1qIm7W4JDY4qAkbhZFY/RSTQFSd+XZz7LImNhWySuPFA2WZbMH/nCm/qP4q648Ws+GYbhlDD1BF637tlx7AY7BT4fxvNIhyHwpiBIPNGb5LaMFqk+zXEMn3JuMouoO+RuR9RsfarWme14ZV1Ud6TXY1MYdUxBSS+UMV03tyP7V3OyRBvDykjS5LhrHopsP3rt7VxhcRcbsAT77fsKme3MUC4iZcMuaAMDHbdA0aObHXyhmYWPIDpUMkotxZYhuklJH3h84eNWuQwAJ0H+XPWsqfFAfC97i24+RuLetanw7yfeBl0+JW0v7dam4cXmXQra1xcn5cuX9KpWVYeex3tLrN8cPqZcWAfkwJa501/XbpzruXCSaF3sOeo056/TbrXCPHkZbMB9TuOlvQfSuTzFgdSbG4uLdDoP6nrUPyyXF7eODWjKyyzRhyqOxz/mcX0W25Ou3qa2jhnHzwt4vAKxzIJM+YBlVZFFw9tWYWQ5R+JelazjJhDKzjzSEgoeUd9cx6t0+vSoh3JNzqTuetXU20voefniDljq/sv7/AINtxPGJeIzGNXez6yyubySAfmPJddEGgvbQaVtPCp4MCmWNlT8zXAY+7GqxwGOaHNlt5lsb/W9Y8khY3JuatQuUVnHJz50b+M4RufbTtEuJVIY3BBa7G+npc/r8qy4e07eIIYmAw8KAFtwVUC5ttr/T5VX9dqzWQqPxEXPUDYe19fkKx78t2Tb2IbVEsbspwbhuIZ1xEb2mOaCRWZcv4Slr2uGF9R+K1bd3U8RHDeJ4jhjSMYpLPh85HxZQSBbmyn5mP1qruw3aD7LLkcZonINuavpZl6bW9bCp/tvG3+0cNNC2WRlVom/jj80f1Nh862cYyr3LqaKUo27X0wemqVH9nuKLjMLDiF2ljV7dCRqPkbj5VIVWLIpQUoBSlKAV8dgASTYDcnkK6cfjEgjaSRgiILsx2AH+tqqTt326RCPtIYq2sWEFrleUmJ635IbqOjEXG0Y5NZSwbnxbt1HGheEK0f8Az5XEUHL4WILSabZFKn81aFjO8OfElhh2xGItcH7Oi4aEe8j5pL+zCq34xxHFcTkzjDMQRZSTKwUehZgg/lUVJcD7H4nL9/O8MY/Ajm/75R+tSwhl8LJDZZhZbwZHE+IY5muYYVPIyMZ5B/PIxrXMf2mx0bFGmKnooQC3pYVy4zhsIrWinnle9rDzXPo1h+l6jeNkER30cKVZS2Yix8pYjmQdt6zN46fkVxT5a+39z4/aDFNvPL/iI/aplcKmeIyS+ExUMJDchyTdwTca3JPz3rV8NHmdV6kD6mrCfDRYiONpVuF2XUWFrH4dSedvTaqll7hJN8nU0miWohNR4fGP3NO4xEfGcyZhmJKncMtvKysNCL22G1S/CovGgSyR3UZfu5PDkFidWVgVJO9/Wtkx3CIpoFjyOqKbgKVNr8xnJIG1wLDrtUNhuCJhpCrE5XtkYgAo22pGhB02PStqtRXZPHnya6j0/UUQcl27rPT7GFPw626huZV1Ctb0YHK3vcVzwUUGbLlZDYaZj662f5dfeuzjEk+FsRZ478wdD61hYTiceIYJIgF7+xPpzU+x1qW2iLeE8Mr0aycVuklJfcnIsCmVTlfS3/L05b77/tUTxziawlkTzOdze4T09T+1YvE0lw+bLMAjXsmY3t0AN/r+1QBNVlQ4y+R0LPUVOGK1gM1zevlKVKc0yMLgnl+BSbb+lSeH7NSN8TKv1J/y/Wo7A494SSh33vrWdDxuVjYlRfmfKB72F/1qWHt9yOW/sSnEuEIsGSIXa4JO5YgHT/yrVRGbE20FgT0J2/ap8YtfxTkn8sak/q16x+02Bkw0gikikiJAfLJ8RzbMRc20G3vWbdr5RivK4ZDA1YGIwsk2AD3/AN4wbLIh01jNtR7EA/y1BdmezZx0UuWwkW2QkmzEC5Tpr1rau7ziecmKX447owPNG0IPsRW9MOz79CO+fGV26li9yvaJZo5cNoAPvoh0SQ3lT+SUn/GKs+vLfZrHTcL4myRAM0TtlU/2kbDzRe7DLb+IA16b4bjUxEMc0ZukqK6nqrAEfoagmsMng8oyaUpWpsKUpQFedquKeNiJlPmjwNmEX/NmyCQOw5qgYZRtmudwLaH2J8KeKXGzssmJmdr3sTCouFUflFhf2y1n95HAQ/EZWVzFN9xMj3IGRwIZFNt/+CTbq1udVr204UMBiCsEh8ORQRYkf3lNuV9qtQeyKljgqTjvk455J3tP3gsHMeGAAXQudbn+EdKjcLxmbFZYI3ZpJN2N7IDoTrz6AaVptTfZzjS4XOSpJI0Itf2N+VYV0pS+T4N3RGMfiuSwZ+x+FgjyKxVreZlY5j8+Q9Nq1XF8LwUavGJLudjoxBG237VCcQ7RTzXBbKp/CP8APesPDNFbzh835gRp8qzK2D4ijWFVi5lI4ZGhkGYWKkG3trW3cOx3h2OpXLcW/Cedvf8ApWuYzhoEZkSTOBa+liAeutTnCeCYrwlKoHRgTa6groCba9ORqjqILudn062Sk9qNkw8w2JJv8IUkacxodvesfH+ZCPNdd/MrXBuL7326cxXVDwmSO/iOsak/DfM17AjbYW6Gs+HDRyre5uCtjmbZiAwte3L9a5+FF5yehUpTjhohMTxyIKFlIuRZhYnXY3Fq1DiSx5/uiSp11BFj01/1rU32j4EyvnUi1yGO1rXsT0FhyqMXhqZbmeMHpuPrv+lddWu6OTyFum/TWOL4I0mvlcpFsSLg25jY+1ca0MClKUArnFGXYKoLMxAAAJJJ0AAG5rZuy3d9j+IkeFCyxneWQFEA6gkXb+UGvQHd/wB2mG4UM/8AxsQRrKwHl6iNfwj13PXlQGpd1PdMcOyYvHqPEFmihOvhncPJ1Ycl5b77at/7ROGy8Tjfk+HT6q8gP9K9HVUHf/wcSrhJjfymWM26sodL/wCB/rRvBtGO5pIr/sRicuHXKbFWb63vUHj8U2D4i0g2Zsx5Ah9W/W/0qX4NhYkTysQCwv5yL3FhsRztWXjYI1KuFBO17Fj1GpB9aT10cKKTyi3X6JZlzlJYZH9qiZpYMXh/M+gbLrlZCGUnpf16Crg7qeO3Z8K/lBBmgBI0BP3sYt0Yhx6SH8tajK4nisFJzJcaWAZeetuv6VhcFxbQT4aU6GKeIG35XYRv/wBEhqu9Y5y6Yyy1/B4VUye5tpPHjz+D0JSlKsHIFKUoCuO+TshNjYVnwl/HhVlKDeWNiCQv8SkXA9W52rzhxLFyyNaYsWS4swsV6gi29e1qge0fY7BcQUjEwIx/OBlcezrZvltWcvoYwup5GSVWsJARbTMNT8wd/qKlOH4LCbyS5vTVP03NXOe4TB3P+84i3Ifd6fPLrUbxHuAX+wxhHpJGD/1Kw/atlLHVGJRz3K7XtDhIRljwyN6tHGb/ADcE1gO8GJcssXh6agaC9/w2/wBaVZXDO47FxNf7ZAnqIjIf+sCtqwfdKd5sfKzWAJjihj0GwFw1tz9axOblHBtTGFc9z5KGPCVI0z9NATzt0qTwmIniFhmYAWF1YHWwFz/5VfUHdVgBbP48tvzzyj9IyorIk7suFka4a3r42IB97+JULg2sMux1UYPMFg88YviErFs4AFtruOW5019qno28OPRTqbqLEZrAGwJ32qC4kUMk3hMxh8SbwrsW+7Dnw75r38ttTc1ssrr9kLED8JHlYG9hsx3O49b1WtxwvqdXSNvdNvnGef6mK5d4hJdWQMGexCsBax8pO3qeXKtb45wYLKWXyq2uUixQ7lbdBe4PT2qewGOOHiKEZw4AZDrmNthfVT/lWdgcFHjXwcEhYO0qRSBQLyR3OoNrggE3J5Mx6VmttS4NNVFTrblzhZNu7FdzWCmw0GImkml8aJJAlxGFzqGsctybXte9bR/7neE//Lt/+ab/AMdb3FGFUKosFAAA5AaACudXDgGiQ90PCV/+GJ95Zj/36n+F9jsDhTeHCQow/FkBb/E1z+tTlKAWpSlAKhe2HBPt2EkhBAc2aMnZZEOZL+lxY+hNTVKBPB5diLQuyOjLqysptdSCQQdd1Nx9DzqRkkMkRspvb0+Ia9eoqzu8jsGcUTicMPv7feR6DxwLWKk6CQAAAnRgADbQioYZHje22pBDKwIZdCGBNw3Ig6i1UrqsPKPRaHWKcdr6k3wHFMQosNGFrk7P5dgPU86x+JLk8S5vaxGnMNy+grF4exDMA1tCRYfMb353rn2hlASRhqSjc7nWxv7aGoEsTRem26ZP6HpUUrjEfKPYVyrqHjxSlKAUpSgFKUoBSlKAw+McTjwkLzTNlRBcncm5sFUc2JIAHMkVRnbLvKxGNzRxXw8BBBVTeRweUjjRQR+FfmTVvdueBPjsIYoyocOjgOWCtlPwsV1AIvqAbG2hqp8b3eY1B5cGGPSPERkfLPlP6fStJ7uxZ0/tJ5sK9K5QLqLbC3If+lbLxWy4NLEN51uM5N7AAae/7VmDu24k4JGFyaH45ogfkEZvpWT2d4eOJfZcJmZgzB58pW8USLrcrqhLAIAddT0qvKEnJfzOnXqa4wm0+xDcF7PY3Gx+PDhmljDlFIZRdvxECQi6jYtff51mcC8XC4sMVC4nDS3MbmwFlKlC2ujK58w086nUWr0NgMEkEaRRKERAFVRsoGwqv+9fswmT/aEQyzQ5TKR/aRAgEkbZkBzX3spHS0sq+Mx6lOnWOUttnMX+5vHAeMR42BJoj5WvcHdGBsyN/EDcVIVXPdViicRjUHw5cNL8Razusite+xKxppVjVJF5SZTthsm4+GKUpWxGKUNKAUpSgFVT3z9m0CDGxrZyypNbTNcWic/xBgqX5h9dhVrVGdpuGfa8JNDzkRgp6ONUb5MAflWGsm0JOMlJHm3h06l1OYgMOZI9t/c13ca1w7BehBPU5WG/M351g8MYhVNvhkItsRfUCx6ZgPlUtjkLJY6DxIxprfM63uf5qoyWJo9PGW7Tyf0f4PSkA8q+w/audfBX2r55YUpSgFKUoBSlKAUpSgFKGgoBWPhsDFEWaONELm7lVVS56sQNT71kUoBXTjcIk0bxyKGSRWVlP4lYWI+hrupQEL2X7Mw8OR1hLtnbMzyMXdrAKoJPJVAAFTVKUApSlAKUpQClKUApSlAebO1XD1wuOxsYuPv2cch5wsoHT8YGvSuGNiVkcFiSQpG1wb7gC2osKkO8/EE8YntoB4cZ6EiKNvr5re1ulYkALKAFAzJbf29PU1Ru4lk9LoGp07Wu2C8uw3HTj8GkzC0gLJIBt4kZKsR6G1x71P1XPcxjh4E+HJ88cpkt1SUA3/xhx8hVjVdi8rJ562Gybj4YpSlZIxSlKAUpSgFKUoBSlKAUpSgFKUoBSlKAV8Br7SgFKUoBSlKAUpSgPO/efhynEsRmFvOsgPVXiQIf8Suv8tYmCQ5R5j5T6DTbkOhvVqd7nAllw32kD72Gyno8Tuqsp/uk5weRB6mqtwKLmdCDpm08x2Njtflb6VT1Me53/S7FJbfBIcA4qOHY6OfXJqswvc+G1sxOt/Kcr/Igb1f8bhgCCCDqCNQRyIrzwNVsqm6+mUfO9tweV963fu07TmEpgpj5DpAx/s23EB/h3yH0y/lrOnt/6s09U0bz70P6lpUoKVbOGKUpQClKUApSlAKUpQClKUApSlAKUpQClKUAFKUoBSlKAUpSgIXtnhTLgMSq6t4Tld9SozAaeoqkOG/8ZmUh1Li2u6vcA35jzA16IIqre1HdlKG8Th7qBr9y5KhNb2icA+W/4GBAvoQLCobq964L+h1MaZPd0Zqc8Lo3w+h83roTcev6+lccbw8MpzsQRqCvlKkahgd7jQ+4B5VIYngvF7lTg3NxYlXwxVvmX/oKzeH93HEMXYYyZYI9LqhEkhHuPKp9SW9hVSOmnnwdmfqdG1pvP0LD7AcYbG8Pgmk+Mgqx/O0bNGXHoxXN862GsThPDo8LDHDCuWONQqjoB77nnesuuieXYpSlAKUpQClKUApSlAKUpQClKUApSlAKUpQClKUApSlAKUpQClKUB8r7SlDIpSlDB//Z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data:image/jpeg;base64,/9j/4AAQSkZJRgABAQAAAQABAAD/2wCEAAkGBhQSERUUExQVFBUVFBQYFxgXFBcXFBcXFxcXFBcXFBcXHCYeGBwjHBQUHy8gIycpLCwsFR4xNTAqNSYrLCkBCQoKDgwOGg8PGikkHyQsLCwpKSksLCksKSwsLCwsLCwsLCwsKSwsLCwsKSksKSwsKSwsKSwpKSwsLCwsKSwsLP/AABEIAKgBLAMBIgACEQEDEQH/xAAcAAACAgMBAQAAAAAAAAAAAAAEBQMGAAIHAQj/xAA8EAABAwIEBAQBCwMDBQAAAAABAAIDBBEFEiExBkFRYRMicYGRByMyQlJiobHB0fAUcuEzgvEVJFOiwv/EABoBAAIDAQEAAAAAAAAAAAAAAAMEAQIFAAb/xAAqEQACAgICAQQBBAIDAAAAAAAAAQIRAyESMQQTIkFRMgVhcbEjkSTR8P/aAAwDAQACEQMRAD8A4asWLFxxi9C8WwC443aExpOqXAJhTusFwHL0WPCZrKw08yplJU2snlLU3TeKdHnPLwO7Lhh9Sp8SfduiRUFRZNPEzM7ppb2JqXtcRS9H4NfxAUHJ9JN8BIzhQDxq5IpnHJcZXFzS0XNjf6Z2Fuw25qm+DYEmw/P9/wCcl2njnBWPkide2ZpuDsLEAuaBz1XNZcIbJWNiDXZNXPIIJLWgk7c9DoOvusmWpNHtcdOKK5DTuOutjzWkkBB1v/O66ZW8HhkQOUtcW6XFrXufgl0HD7XWH1uXf/KE8tdjKx2UuON1vI3XmefsoWUTyfou+C6BFw26J+YNIH9uZvuN/gRZPqChdI4ZImOuLXAeCfYt03+0PVVeb6CLFZz/AAfCAbZhYcy7X8jdXrDeD4ZoXEtuG/WDHRjXpmN3LouE8ORxRNa5jXOA1JaDrubdkwfEBpYW6Lm5PZHBHBcQwZlK45mmVgPkJJzN7Dr6FMeHOKImVDBGXwOdpaNrTFITt4jCdPUH0XQOJeCmVDXZW2dY7LndNhLI3WfZrmPDXgt81uot/jr1RYzsWnjcWdYlGa22w229uyKfGGsPJBUrW+EzKbjke2+/NEzy3YnsbtIy8qqUim45MRsqpUym6t2Mx3VXnh1R57RhdTdg+e4RMElugQ0mi0E3shhL+iatqdNyk0sm4RNVLfmhN0KXY3j62DvGiBlKOlN0HMNUJj2IhWpCkstSqDCZ7FHcokssVrTM1CKqotVZLQGc/dQO0XKNjhFufwQbX2UgqvVWRSVvorSxYsQzWPQvbrVehccSxFEMk0Q7FO0aKAciWCSxTuhqUhjGqZUj9VaLoT8iCaLVR1OoTWnqufr+SrVNOmEEydhM89lxU7QxnkTPh5xL0ie+6b4JLlF0W7AwVSTZYOLKXxIWOAv4bvNbfI7Q2PQaH2VV4Hw1j6mok1J+gw36vygjXkOu91eac5mkHZwIPvok3yb8Pup6+pikIe0RsfG4jduawPYg6JDPCnyR6vw8imuLGnGlMOTttLX6KsUtECddfZWbjuspqYjxCfEcL6X0HK6osXG1KCBnt7H8SkMkG3ZqxnFKi+YXh7Ba4J7Ekj4E2VjpWtA2Cp+EY/HIAWOBHZacWcSywxhsI8z9nWuGj91SGnQSXVlxrsQZECXOAHqq63jene/LmIJOnlNj8Fx2fHJZHF1RLJKAdbOOUdif2Hurnw7ijQLNpxGAbFzmnUg2ILnN0N+RtyRZRYFZE3R1GklDxdpB9Fyf5VMGkFa2RrHFpjGawuLgm2bpoOf6rpmHVpsLDzHZv6nsveK8Nc+ns3VxIuepdp/B0Ux6tEzQl4QhDaJptmdIHHNawbYX09UxidcWTSjw8wwmJxaQ1nlsLAACw0/VKo2eYp3xr4uzJ89JTVfQvxGguCVUcQoiF0OpZ5VUcVtqnI7MXyIKOyn1DEJICmNY8XKBe8IUkCxt0CTIZ77IqaTRBO6oLHsa+zwvsEI8qSV6HchtjkImpctQVs5q1A1VQ66DaRyJqZkPSsWtQUS6Qq4pzIJHLQMW5WCUIYwtLQmWLFsGrh41UrGrTIpY1xDN42Kdw0Xka2LlwFu2Rc0XSyaodrVLFuuKz2hzDKj4pEspTomUDUeJjZkkHQuunmFA3SOm3AVkwtlk3AzZfmkWWjeUXSzPjq45BYtcPCeLW0+qb+tkJSPU1S7+dCDcH8ihZYc1RseNmeJp/HyVn5TaRr6nKG3cQMznC+Uct+wJvry6rlFRgbi5pAADxcAAnrYHuSBoNsy7y+kkLvFndEZXlr4nRh2R2VgYY/P9cZM1udzb6JtzbGqVwmeW6Akmw0A9gkLrs2nFvcX2VulrJKCoMYOdoIvl1B/t69F1jFm+JTwF0UjWyuY15u0Fge5rcx16F217WC5vhmAf1GIwQ38znZndmtBdr62AXcoaJstLkkaC2xY4HpsQgzpuxnEnTVlEdwiGh0RiD4ydtiLaC385lOaWh8JjImxhrBfTffcm+5PdMzLNCMrozUtGgkY5gmtyErHlrXH7zXa/ZC2BmlIyxGBvN8pY54/sjYXAn+4gDo7Y1ttVYRQipcq2e8M0czXuLnx+Cxz2MblcZCARbM8ut5Tdug1y66q3gA76pFTkRtDG7N01NyeZJJ3JJJJ5kkptSz3HsiRKzRBKz5rmczr67/8AHZDNpLFS0hJkkuSQC2wPLygn80XIywTeP2xRmZ1zm2xFjJs2y59jFQbldBxxt/ZUHG4dU5j6MDzuyrVBuUFI5MZmIKZiXkicTQJIFBPoEW5qEm1Q2OQewR5Wrtl7Juo7oY6kZe62Y3VRlbxv1UFn1oZ0MaiqI1LRvUFVIivoTV8wWZuiFsiZDdR5EJjsNIVKSJRrZpXDhMWrwLAVs0KCpI0KRYwLcxKQLeyIqeHdaFiliGq5FJPQ2oo9AjXSWFhuhKeWwUkTsxR0ZM1bbY5w6NWKjNtUjpBayaQyp2C0ZE5++yxU9Rop3SXSimmTBpXNDsJ2hhBMJYJoHAOBaXtBFxcakfhf2K5tUQ+cjPIB08R35k3V0/qzG8OHI3/x7jRV/iLCrPJZ9F3naex1Wd5UKly+zd/T8/ODg+1/QFweYIcRbNJIImQsc8k/WcbRgdSfOT/tXSsK4qhe15BvmJIA53N/1XIP6Zr/ACvtrpqm+EUUMLbiVoc06AvFgOwSkno1sTd0dMoK7xXutG+MDm8AZuYIF/zTAC2ip1Px1TR5Wuc8udtlYSDbex5pxR4yZRmDHBnIuFr+g3Q1rbDsYTOsURBVWBP3Sl1VLzXtIBLdpPlbbMRz55b+2vZWi7ZSekWShgAaD9rX10A/QKSpZoqRi3yw0kLxBF8/INCW/wCk07Wzje33QfVTu4wqMmd0THN+4bm3xumvUS7EnhlLr5GWIC91Ssap91a6bFI6hgfGbg7j6zT0KSYpT7p/E09o8/5uN7TWyj1USAfH2T2ugslkkSmcTMxzrTFczNdOqGqI9PVNHQISaPVLtD+PIJ5Y1CWJjLEh5I9EJo0IZARzV4G6ohkakZCq0F50TULFFUxI+ihUVU2xRWtCaye/QvMJso7JiwgqJ9NqqNB1k+GVlerxYqGqSxqVoULFMwqCrCI0XELoGMI6HZWQplNzCvLWUubRDSm50UsDG32ERTapxh0V9Uro6fZWOjhsEXGrYh5c1FUgyJGRPQY0Usb09FmLJWOKUprGDZKKJN2u0XMcw9C+reSbXRcMIdE1rtbXsegO49EHU3J7o6jccoQ8kFONMN4+WWLLzRz/AInwvJIWm4B2INtO1kDh2HxF2gkuNi06n1+AV94owsvLQ4f6gu0/eG499/dV/h+rZHLkdob81jyuNo9bjkpU/sPwPC/PcRucTbzP1Nugvsr7TUriBcZQOSjoKloI22uoMTxpzg5sWw0LzfKO2n0nH7I97bodWNOVIixOt3a0gWBLnH6LGjdzuwXKOMPlCdM009MXMpxfMdnzE7ueeQPTpb0EvH3FWhpIXEgG8776yP8AsXH1W8x105a0UIsIVsXcuTGmAwnxAbhvc8vRdWpKVj4RaZznD7xYFy/AqMucCQT2VylrHgBoOW2gazf4piOCU9ieb9Qx4ZJVY6pqiWA5wwkD6wfmuPvdVYRXsnZmYfUHcHoVT8Jq6nZpY0HnK4n8FtW05Ds7zCw/+SF0kTvewLT7hExweJ6ehbyfKj5cPdGn9/8AetjaupL7JNPAj8OrXHR7xIPqnQOPrl8p9RZeVMY3TsWpI83nxvHIUzxWCXPjTSU3Qzo0Oas7HOhY+G6Glg0TYxKCpi0QXEdhl2J2sU7Ils9llJCdbKiQzKWrDqCFA4vHYn1Tqhi1QOMR/mjSj7BPFk/yiFqKY/RQOYsEqXWjSkuRWlixYhmwbsKmaUO1EgaKCrJod0bGUBEVPHJqpTF8kbCCVNDTX1WMaEXEFdCU50tBVFFqnbAAEqpdEd4yZx6RkZ7kyd71oyfVBT1C9opNVfnsH6VRtlnw+TRNhN5VXqSa1kzY/TRGeyMcqRu7UpxhtIXEADVxASim1cPVWvh9oz5jYZWk6n2/VDySqNjfiw9SaRHxU1ksbmMac0IDmm3QgEBc8xjh7+qeySAHM/6bW/VcNS7sO6sXGWJuDs1PI0kbkWcB2IB1vt6XVCxri7wozHTl0RLml7vrvcPMOflYCAQ0dNSVjxk2z1E2l0Xzh7hV0Qa+olfKByJ+b9A213ervgEB8ovGQp4ssVhI64jA+oOb7dRy7+izBflGZU0bnS2Y+JvzgGgNho5vY9OunRcoxGvdVzukdzOg6NGwRVEpewGGmc8/qm1BgRcQi6KlFu35q6YPg/lDiL3F7W5ch6c/U9k1jxfLM/yfLa9sAXCMLaxlw1vd0jiG+zRqfdSPrWh2j81t8kbWMH+5xCIxBn2s7ugDbNHx3Veq6p4Pla3tdrXH2zXt7WTL0tGZH3S2Pv8Ap8D2k+Le/SQafAJJUYNFchlRJGf7g5p/Ba0mMzN+o32awfkF5U8Qh2ksTT/tsfiEvIdi66IG4VVRk+FI2TnlvlLvQHS/unWAY06oa9kjcssf0gQQbbagoGhqIn6Nfl6B3I/dd+6sWGjznxGgSFts2nnbuCD+iiDqSOzxWTG01sC8PVY6FNzRAXKCqE7xR553EXvYhKgI+XshxBfdBkgkJVtimWJeQx6pmacLR9LY3QuI4s6qhjhbboDHI7EprhDNfRB8RMvdHl+Avj/NP9yo1DkIXFHTxIRzUizfxtUI1ixeqhpnoCIB0Q7VIXqGVaslD0TTt5oAPTCmOigFkVINzImCRAZlNC9XTEZx0MY6jVFNlSuNyLEuiLFic8ZJIbmyJpNEFGboxhsrx7BZFqhpTyJ7TbKs0z1YaN4LUzF2hCuMg6hbdyLxejbNC6EnV7XAdQbXuB2Nih6KwN+yR8e0bpKfxY3FskDs7bG2gHmHrbX2VcnTHvFS5JN1bObYfQSB8osfmgQ47ZTfLubW5oXEPEJu9177efMbC9r2vfc/FMpa4PifIxodI5zTKHeYttm87QdC1xcNTqDpzBNm4J+R+prbTT2p4Xagub848H7DOQ7m3a6y13Z6fdUUilgbYjxLZrXAY480/wAFw+luBLJKwdcgsfzIXd8F+SfD4G2EPiu5ukOYn20A9gsxn5K6WVt4QIXja30D2c39kaMo/IDLDJxfH/X/AJFIwngullAfHK57RbQEfjpcKxmkYzkFXqvhuooHlwGT0uWPHLVHHEPGjzN0cPpNvz7dQm6vp6MdyUbTVMJma030H4KuYxw5HJ5mtsfu+U/Db8ENVYo5p3UlNjrXc7FRJNEQyKRS8Qw17SQ05rcj5Xfjp+KRuxCRjiDcW3Dv1BV8x2ESXc3RyQyRCUGORty0eV31gex5jshSG8WRLUlaIcNq45WkPblcNbtNj+OhTykqXhgbmzAG8Tx1H1XdCVRA4xP0OoKseCYmAQfqO3HQqqYXJj47XR0GmxASwh/Ua9jzQBfcqPD48kjmj/TkGdvY8wtpjYlOwlcTzvmQ45a+wptMCNRbuhDFutoqjkdVhcQr6YqaGJQPeLqSonFuiBvrqEKT+gsI3tj3BmXKB4gHnsnGAxpNxUbS6claf4hscdL+SuVEGqDkg1Th7LgeijNMlXEfhmrsooC3a1ahbtS56E1LV5dSkXURUHEkY1R0ZsgoRZFclDBTJ3FTMeQo49gpApFZfROyVSMlQQdZbRuVkwTgMoXIp70vikUj5TZETFZQtjakfsnlFKqtSTWTyhm2TOKRneRBxdlkhfppslPFtWBSTf229yQP1TOM3Yqtx5KBAyO/03Fx9G2/VytmdQbGPBi554RX3f8ArZTGYdU0scNYGlrJHO8N24JbycOh1tfcA9F2rg35S/6pgL7B2geOjv2O4TWr4VhmhdSv/wBN0TGs+7laMjm9CFwuOKXDa18T9Cx2V9tnN3Dh7EELJ/P+T2Fem7fR9QYfXB4uDdMGSlUL5PceE0YbfzN0I7je3a1j7hXxoVYt/J01HtEk7GSNLHtDmncELk3HuAOoZBNCSYnH1y/dNtLdF1WQ2KUYlEyrbJSO1D4zc/Zd9QjvfX2TGPK4sS8jx1lj+/wcgkpW1GsZ1tct9eirmJ0D4jzBQ880lPK5tyHRvc0i+xaSD+ITWn4rZN5JxrsHAa+45pxsxVia2LYMW8vn9B6o+gia8gjdB41gv1mEObyIS+hrHROCG2FilVoi4owYxvLgNN/UHYpPQT5XW5FdLDGVUWUmxI0PQ/t2XOcVw10EpY4WIP8ALHohyVOx7DLnHgy78L4nduV2uXb02Tqoi1VH4dqrPHfT4roFM28YJ3Fx8EzhfwY36hjtJ/QCGrxzrIhkVyTsBupZBHYdeu6YoyELXwXFxqCtI6Y3GiYtlaNvfoiMlyCOXQKOKLqT6GOAxWGuirvFLCZj7K3YWdFWuJm/PHv+yrJWOP2wjQkMdrDsvBbotZHXW7WoJX+TnIUrQogpGFJHrmSZVE5SueoVxCN4wims0Q8QspmuUFJBMLlOCh4hf2RLW2ClCszVzNVJCFCSpo1KKS6J2xohsfXXey1hRrGXRYoSnOiCJt04w5BRQ67JxQ0yYxx2IeRkVUOaY6DsFRvlBqL1DW/ZgPxc4/sFd49AqBxqP+79YB/9KfJ/Aa/SH/yEv2Z0rg7jD+qghc45XR3ZIe7Q2x9De9u9kl+VnAhJMyoj3dGA6+hOUkA2Ot7fgEt+TfHWQ00kbmgvbMyVh52LSxw9LtaU4xzG31Dw4gOa1rgB0vzb3Czow91o9Jmy+xxYs4JxmSmDzGR4nlIBFwbaFpHO4/IdF2/hzGhUwtfoHWs9oNwHdL/iuCYVE8SgsuHZtOvr0C69wwBSQeY3cbudrzOqLkhSFMGVuW+iyYpJlic77Ovsq7glc2Nr5ZDYvJPe3IBC1nF3iZowPpAtPoQVX6uszyBl7Nbv0VVB1sO8qclxKj8qNGGVhlAs2oY2Uerrtf8A+zSfdUWaUNaTfXl1ueft+y6J8q+JxPZTRtIL4xJe3JjstgfcFcsmfcoyl7QMcac2HYZj8kJ0OZp3adirVTRRVjM0flfzbzBVDU9HWPicHscWkdP1VFItkwKW12XSljkgNnA2uieJKEVMIePptHuQvMA4ljqR4coAk/A9wm76Xw9Rq0onaEacGc6w2XI8A8iulUE14uxsVTuKMDyHxY/ok69imfCeKZm5CuxvjLZXyoerBtfP9liDfm+5cP8AH6ryVv2QNN+qbCBvhi2+3fZLstnG/wDNE+edlBx7A2xLBI5ug2R87LA6b2QU4UUVeiyYPUnw7nkq3is+eQ6bXTnCD8073VfmfqVVjM5Nxihe+KxWCMolzFuGoaiR6mjloUkYUYRMLFns9m3R6YV6Ke6JDNF7ExQA5sFyWXrQjhF2WroOi6ivqo8hRQ1Q7I7KWysgE9s8yaqaOJewNui2QKUgM8lHsUSPp2IeFiZ0jSCmIRM7NMJp6Eu1Av6an4bpxR09lFRQ5iNALcwLf4TiGC2/8904kkIqLmwWopLC415KlcXUXnjk7PafzH6rpVRTBzdDe3I6O/Y+3wVN4vo/Iw8g/wDMFCze7G0P+J/h8mM/gqGEwecb63C6RheFh1M1wObJmaRzPmLrH2cNVTKaksWnoQfa6sOG1D4qh+Q2Y1vmH1TYae9yl4R5RNLyMvp5XfQXBC2N+Zurb6Hm3s4cimP9Y6TysuRzPJCGpgl1e18bjuRq2/e2v4Kanp8jSRI0N7OzX9BuicAXrJrs1qZhECfsiw7vKqmIYo5mhNidSOZv1PJM8QrLm42bc3PLvbqqjVkucTvc+9yulja7Ix+TGWoirF3OJLjfzE6m/wAB6aJOmOKV5c7KD5Wae/M/H8glzktJ7o1cKfHZixeL1VDHrXEG4NiOat2A8bEWZPqNg7mPX91UFilOik8an2dbfTtkjNiHMcP5ZVU4c6nmBH0SdD+hSTBOIpKc6HMzm39ui6Dh9ZFVMu2xHMHcInYhODx6+A6gxC8dubdV42bMbnW+/wDhATt8KS3IjfqCmGGEZtTom8UrVGJ5mOpqS6f9hkjfEOnl0SyqblThxFwRbodR76KDFYw5t2m9tx0RGKyjasIon2p3+h/JVoG6cCXLSu7lV9sypJ0WpyS/gne5aeIh3zLPEQ+RZQOdNRcS9WJBnsJ9BMQuiG6FeLFKE59kpCyJpK9WKQDdInFOCFo6ntoVixWoApu6CqOKx2TL+luLjf4LFiLBCmaTuz2KmP8AAm1DRm4WLEzFUKt8nss1BR2/4Fvgm/8ARbXbY9r2+B29lixdKTsfxY1RLLQaKucT4ZeBw3Ic0/isWKidl8kElaEn/Tvmr22GqlpIPm3Hm8tHsNV6sUwik2Dyzcoxb+idkA2KjqrNGn8CxYnI6MvNsqmLYoBdvXe3ZI6itDWusfMBp6nn7arxYkck2b/iYI8UIFi8WJM2T0KXIDt8FixQysurInNssXixciU7R6jcJxN0Egc026jkfVYsUpnSSapnTqSvjrIbEgOtoeYd3UEMxbdrhZzfxHVerE1B07MHy4JwafwGisGXW5N/iFrLV6HuP1/wFixM2Yf0R11RalA6uVdZKsWJfI9j+FLieGXVbCVYsVEw7iqP/9k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Rising Action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905000"/>
            <a:ext cx="8229600" cy="2514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All events between the </a:t>
            </a:r>
            <a:r>
              <a:rPr lang="en-US" sz="4000" dirty="0" smtClean="0">
                <a:solidFill>
                  <a:srgbClr val="0070C0"/>
                </a:solidFill>
              </a:rPr>
              <a:t>inciting incident</a:t>
            </a:r>
            <a:r>
              <a:rPr lang="en-US" sz="4000" dirty="0" smtClean="0"/>
              <a:t> and the </a:t>
            </a:r>
            <a:r>
              <a:rPr lang="en-US" sz="4000" dirty="0" smtClean="0">
                <a:solidFill>
                  <a:srgbClr val="0070C0"/>
                </a:solidFill>
              </a:rPr>
              <a:t>climax</a:t>
            </a:r>
            <a:r>
              <a:rPr lang="en-US" sz="4000" dirty="0" smtClean="0"/>
              <a:t>; the development of the story.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http://farm5.staticflickr.com/4076/5431795719_a6505a4c8b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30" y="3819839"/>
            <a:ext cx="4368675" cy="30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7704"/>
            <a:ext cx="502397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3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Climax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905000"/>
            <a:ext cx="8229600" cy="1981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</a:t>
            </a:r>
            <a:r>
              <a:rPr lang="en-US" sz="4000" dirty="0" smtClean="0">
                <a:solidFill>
                  <a:srgbClr val="0070C0"/>
                </a:solidFill>
              </a:rPr>
              <a:t>high point </a:t>
            </a:r>
            <a:r>
              <a:rPr lang="en-US" sz="4000" dirty="0" smtClean="0"/>
              <a:t>of action and suspense in the story; the </a:t>
            </a:r>
            <a:r>
              <a:rPr lang="en-US" sz="4000" dirty="0" smtClean="0">
                <a:solidFill>
                  <a:srgbClr val="0070C0"/>
                </a:solidFill>
              </a:rPr>
              <a:t>turning point</a:t>
            </a:r>
            <a:r>
              <a:rPr lang="en-US" sz="4000" dirty="0" smtClean="0"/>
              <a:t> in the story.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http://static.guim.co.uk/sys-images/Film/Pix/pictures/2011/12/21/1324459401693/Titanic-3D-5-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8620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3.amazonaws.com/rapgenius/Everest_kalapatthar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06592"/>
            <a:ext cx="3654202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1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Falling Action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905000"/>
            <a:ext cx="8229600" cy="1981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part at which the </a:t>
            </a:r>
            <a:r>
              <a:rPr lang="en-US" sz="4000" dirty="0" smtClean="0">
                <a:solidFill>
                  <a:srgbClr val="0070C0"/>
                </a:solidFill>
              </a:rPr>
              <a:t>conflict</a:t>
            </a:r>
            <a:r>
              <a:rPr lang="en-US" sz="4000" dirty="0" smtClean="0"/>
              <a:t> begins to move to a resolution.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http://sophialearning.s3.amazonaws.com/packet_logos/22292/large/Falling-Action.jpg?1326935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5799" y="3505200"/>
            <a:ext cx="38671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ophialearning.s3.amazonaws.com/packet_logos/22292/large/Falling-Action.jpg?1326935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28648" y="3505200"/>
            <a:ext cx="38671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3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12" y="6858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Resolution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711392"/>
            <a:ext cx="8229600" cy="1981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point at which the </a:t>
            </a:r>
            <a:r>
              <a:rPr lang="en-US" sz="4000" dirty="0" smtClean="0">
                <a:solidFill>
                  <a:srgbClr val="0070C0"/>
                </a:solidFill>
              </a:rPr>
              <a:t>conflict</a:t>
            </a:r>
            <a:r>
              <a:rPr lang="en-US" sz="4000" dirty="0" smtClean="0"/>
              <a:t> is resolved.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http://t2.gstatic.com/images?q=tbn:ANd9GcT03dEmR9_Qj-ltARPC-4Q5vdyEBfucrBRe-We8OQP5O48zJZ4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72747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ages2.fanpop.com/images/photos/6000000/Cinderella-Wallpaper-classic-disney-6038332-500-3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34830"/>
            <a:ext cx="2906184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4" name="Picture 16" descr="http://1.bp.blogspot.com/-exbuPWp9yCs/TwUWKSs-FPI/AAAAAAAABVo/PQSKJNFeAWQ/s640/A+New+Hope+Final+Sc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72947"/>
            <a:ext cx="4573118" cy="1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carlgottlieb.com/wordpress/wp-content/uploads/2013/07/e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0"/>
            <a:ext cx="1723086" cy="17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591131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Dénouement 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55" y="1447800"/>
            <a:ext cx="8229600" cy="19812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Anything that happens after the resolution of the plot (the tying up of loose ends).</a:t>
            </a:r>
            <a:endParaRPr lang="en-US" sz="4000" dirty="0"/>
          </a:p>
        </p:txBody>
      </p:sp>
      <p:sp>
        <p:nvSpPr>
          <p:cNvPr id="4" name="AutoShape 2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ISERIUExQVFRUWFxoWFxYUFxwdGRwWFBoaGhgXFhgXJyYfHxsjHBUUIi8gLycpLCwsFh4xNTAqNSYrLCkBCQoKDgwOGg8PGikkHiQvLCwqLC8sKSwsLCwsLCksKS0pKSwsLCwsKSkpKSwsLDUsLCwsLCwpKSwsKSwpNCksLP/AABEIAIwAjgMBIgACEQEDEQH/xAAbAAEAAgMBAQAAAAAAAAAAAAAABAYDBQcBAv/EADsQAAIBAgQEAwcCBAQHAAAAAAECAwARBAUSIQYxQVETImEHMkJScYGRobEjYsHhFBXR8CQzQ1NygpL/xAAYAQEBAQEBAAAAAAAAAAAAAAAAAwIBBP/EACQRAAICAgICAQUBAAAAAAAAAAABAhESMSFBAxNRQrHB8PEy/9oADAMBAAIRAxEAPwDhtKUoBSlKAUpSgFKUoBSlKAUpSgFKV7agPKUpQClKUApSlAKUpQClKUApSlAKUqx5BwDjcZYxQkJ/3JPIn1u3P7XrjaWzqTejQ4bDNIwVFLMTYKouT9q3CcGzk2LQq3ytMgb6WvXYeHPZbhYIgr4lNbC0zRuoY90DHdU+liep7TM04awuHXD/AOX+AsiyFmZNLvZVJ31XLDbep+xN0jeHByfKeCY0jaXGtIoG6xQqGcgfEzbhV+gJtvttdMMoc6Y1lXl5jKQfvqVlrr8uXYl2wksMSMVbxJwulVZj037ADl1aqD7R+A1YvicJE0Ti7z4UjcAc5YbbFOpA5dNq7GSbasONKyl5zwv4amSJ/FjHPazqDyLAXBX+YEj6VoTW94YzYxyqjbxsbEHpq2P2N9xWXjvhkYHFGNTqR0WWM/yyC9vsQR9qqTK5SlK4BSlKAUpSgFKVIweCeV1SNS7sbBVFySe1AYLVYuHOBsVixqVRHF1lk2X/ANerfartw7wXhMDpfGlZsRzEAN0U9NfzH05VueIGzGaF3w0BKqt7KPhHyDrbsKl7LdIqoUrZo8Lk+Ay8BrCaUf8AUmA0g/yJy+5uag5l7Si2oX1gqVsdhYi21uVqo2Lxc0z2bUzXtpAN7/St3lXs5xk1rqIwfnO//wAjf813BbZzJ6RvuE/aJNh5EjxAEkQADI0a6grbhwbXJ3611XHY2NRBiIlUqrB7ooBaNlIPIdidvSqdH7JRKY3mkbWsaIdI2OhdIJ9bW/FWfLMkOFi8AEshPkL7Ad1B/O3rWJQppm1dNFyy3HRyRq8dtJ5AW29Nqi51k5neJhK0YjJICgbsRsbnfb8VU8M8uBYtCPEha7PCTZlPV4yeh7Vt8L7RMC+xl8NvllBU37crfeszg4s7GSZy72nezd4f+LhQAav4qR+7ckWlRfhUnmvQ8tuVY9o+Nd8RCJCNceHjRgOQIBNvU2I3711vPM/imnWIzgu50pGNkUHnI5b3vQcq4xx3krYXHSxtIJeTBwLXDi426EcrelV8bb2TmktFdpSlUJilKUApSrLwjwXJjG1MfCgX3pG/ZL8z+1cbrlnUr0QOHeGZ8bL4cK36sx2VR3Y9BXT8lw0GAb/D4NfHxTLaTEH3Vv8AL2WoXFWfx4HDrh8GoWP4iObn5nbmf61N4RxsbQR22kcapO5J5D8fvUJttX0WiknRpsJw7jIsYcRiNLxqSfK+oE9Bb9zXQuHszM76Wdgx6X2/G1bzCZSk0Ftrct/2NUrNVXBTFRLGZUTx1jY+8ik3VTyY2R9gb7cq6+VcTq44ZdZ+GsNcnw18T4ioFz6396oZnWEWVALfEf6A1WOAs5mmxeIClQjl2dred5GkJQux7R7BRsq26munf5FEukt5nBv5uV/SrxqUcXsk24u1o1+TYWSQ65CVj6Kdi39qk52qzKYwBYWN+xr3NMcUG5Cr+23Tt9OtRYpi6s5Fl6XHM96VGH+jlufMTWSvpQrKobSNuzW9e9c3404rSAKERQ7WZYzZtN+Ty89+y/mrlxfmnhQSFd30nSBz1W2tXAsXgMRqLPHJcm5JU7k+tZl44p/g1m6o8xOcTyMXeV2Ym9yd7+nap2fOzRYRnJLGM7tztrNv618ZLkmti8944I95GI3PZEB5seVR88zTx5SwXQgGlEHwovIf611Pngz1ya6lKV0yKUpQH3CwBBYXF9x3Hat3iOI552SOM6F2RI02AubAVorVa+F+EpHCT3ta7IvU6fiPZb1x12aV6R0zh7Lo1CQMA4H/ADGYXu/36A1Cz/Jnw8utFspN9hsp9fQ1i4ezAqLN7wNq2s3FX+OvA3hthvDAfYh3aS5UBxYqF03I5ntUL6LkJc9llMUKs8UUytedSNTFVuUi+XY+/wChtU/gzh5MbFC7okiRxSYZ0kU2ZlYENG3XcP5gebm29V0YGdYcJM6uqKAFuLDygrqtzCOCSL96vnDOdhFGlgFAsV2sOwtWVL1sVkjHj8pXC2aAaVWwA6rawAPf/StlkfE3jXWQ/wAQfr61tcSiYlD0Y/r/AHrnGbRDDyJKkqPEGKySxSKxjB21soubAkX7c604fXDX2OKf0y2XLM8xDy3O+m23Pc8tvUVlzTM0jjuSLdPUntWl4Ty44SZlR0mhnu7SMytKsyACznYujjl8pv0NWDNMLFM8V1sVbdRyNx5SB/vnXpjKPkpdoi1Lx2+jivtWzVrwx6iGYeKwB91SbID67E/cVRos5nX3ZXH0Y1I4nzFp8XPI2xLkAHoqnSq/YACtVXK+Tl/BLxeaSy28SRnty1GolKUOClKUApSlAfca3IHc2/Ndz4WljVgLAJYIP/FRa/53rjvDeVnEYiOMdTc/Qb1eYHkQtE3wm326fpU5sr4zNn0LO7yK3glMQEKRkOdBA0u1rq19am3a46VK4Ry0LIsztdlYsLXEYJJsSh+IBmHpet7wDl0RxEryNd5VCC/IAD9z3PTYV9cUZM2DkZ494294ep51CUq4KqPZcMU0eKhbTvt50/qK5fmOrCOSG0qORJ6djUnA8YjDujaju1gFBJPfYdB1NfWa5sskkseNQSpibCHwVKiN1J8oUAsWsytr5bcq7V8v+nG60Q8ZxlM8cZjlBhDDXofSRISNHjPa6w97c/vVi4a4Hw+JEuI8OJ45kJKyREHxgR/FhJ8wjcX2PPYitCMHJl2IvPpkPhiIFAANAOrzg82J59B0q25LxqjkC5HQDl+lMsapCr2U3GwNhZLICgT3dPS3QelXjh3PTiGhJ5j3j6r1/SvnOkgn2N9bbDSOZrkM3HOKwkk0MJVQrMmordtiQdzVlHF5Rd/vZNytVJGP2qxxDNMT4QABKkheQcqNf67/AHqo1knmZ2ZmJLMSSTzJPMmsdUJClKUApSlAK9FeUoC58DR+F/F6k7fQf3P6VdcZgpcXrlQDWijygWuBzAPe1UvhnHJ4QufdFretWrKc/aJ/EHToeo7GvP5Luz0Q1R94HGqiAqftyIYdD6ip2Ye0OJ8PaRGlKsEdkK+UHkW1bdgdxzqDxJh4ZR/iMO4BY/xIibG/Ww7+tVjDZfZx4ZRYyLSLzBt8q9yLgmpxSls021o9GFfxiV1oikvG8ybDULGN9JI+hB6VastnSONNTiRhfzm1yW3a1+QvyHatpws0Jw8kAA6aVPygcgTzIqm57lUmHYvGLp1HUV28nQquS+Z9g0xcYkiOsEAMvUEC352rns8cmFkUnZbgXY2t6NepmRZvLuUbQLb6uv2NaXjjP45I0iV/EcOWdumwsAPzVkk+ibdFuxHHGGwyGTWJpSPKqHa/TfoO/euSYzFNLI8je87Fjbuxuf3rFevK3GKiTlLIUpStGRSlKAUpSgFKUoCTgcYY2v06j0q34OcOAdW1Ues+Gxjp7p27dKzKNmk6Og4fHohFgGsQbn0NSs/TDygzwOsbfFGSBcjnt/WudNm8h62+lYHxbnmxqfq5s37C0xcQebysEI6k9vpWXNuMSUI8QyuRbso9Tbc1S6VvBGc2ZPGbfc7+tfF68pWz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hQSERIUExQWFRUWGRcaFhYXFxgaGBgYGBoYFxcXGBcXHCYeFxokGhcYHy8gJCcpLCwsFh4xNTAqNSYrLCkBCQoKDgwOGg8PGiwkHyQsLCwsLCwsLCwsLCwsLCwsLCwsLCwsLCwsLCwsLCwsLCwsLCwsLCwsLCwsLCwsLCwsLP/AABEIAJIBWQMBIgACEQEDEQH/xAAbAAACAgMBAAAAAAAAAAAAAAADBAUGAAECB//EAEAQAAECAwUFBwIEBQIGAwAAAAECEQADIQQFEjFBIlFhcYEGEzKRobHRwfAUQlLhIzNygpIH8SRDYmOi0hVTsv/EABkBAAMBAQEAAAAAAAAAAAAAAAABAgMEBf/EACQRAAICAwACAQUBAQAAAAAAAAABAhEDITESQSIyQlFhgQQT/9oADAMBAAIRAxEAPwDw4CMAjqWIxIciADBLgkuh0jECojc0MYpIBySsEPugkhZGI5/7/ELoSalPIjfDMkgvuI+BUQwLX2fUBIVm+J/QQ0qhqxOmeujQrdkk9y6WFavuYQaalLgZl3J+dRX3jDJbZjO2yQsCFY9Qk6cXPpDfaW0JTJOJ8JoQM6tlu58ITsklQAIVQ1bdHV8WAzMAcAVLYQSTQA7VAM31yjR/Sa/aU+9bckCUmUrABVRDgk/lKiHfLefWK/PmqV4lYmeta+ecWa3Ls0pUxAcrAIXiDgqDlw7srSlIq06uFt33lGcDOBxSNhJB5/SNIDRoJrWvKLNDajxjSUPlHcxFaaxtMrN6VgAETHIgipVaGNoQ2cMZ6J/p7cplLE1RCkqRRi7KJDUYaFi+UXLtJ/JB1GXWmkeddkL1myLPaCg4m/loYKeY40d2KTpuiz2vtLLmgbYEzJcraooAOG/qfflziJ8Jk/gxCctCCKEitalqUJfIaRYLlVQlyX3l6aV1pENOTiAUCO6L7YGbUCa0IJasT905M2QHEV4xjB7McW2OSgCoxUe1d0Y1KUFlLVNHGmnQb9YttlmhKpmKgpXhlEPe1tSmY42qFkpZyRmBxjo9nW0eWX5NBmqwghNGBzoPPNz1ERxFAYtPaS2y56FrwlE5K2UCzt4QmrE6HJxWKzJkqWoJSkqO4B/aBGYM1jtCcoJNsy0hylQDtiYtTSBoU1YYxi1IbDzjYl88o6tK8QSeIguF0wAK2ZOcX+75OOzyio5BOWTMzcDFJsaRWLrc6msyMKSokUA5sW5Zxnl4ZZPRJyLIECj5cdSdOsdTL2lyUJClVCXwjPdVsjGzbgkFSgBhSomr1SHau/yiiTbSSca3rVXXQCHGdI1x8LortAiZLUQ9dHf7pALBOCgQDniFadGOUVtNqSEBSULd/DVwP1UGVI5uy8u7nJmP/DUQFA6A68wfSL8/yjWiNtadrqqFFIAOevvpDNvO0pqjEcj7QnNXo/TnXzhXaMW74AmHiDXMZdIHHREcmGM1GRkZABkZGRkADFmlu7bo5kpqIfsNm2CfvSOBIrAAOSip5QKcnaiSs9jUElWFWEsApi2uuUIWhO2ecUgCIWw+9YKJRB/q9fKBEAsN+f0h+VXA+hHoYALPdk4Js6HoK886tv5R1LFEq3nfn91MZKGGSgUyJy4mtMt8O3eCsTl0Jly5kxNKYglkltQFEH+2OfyqTbMou5kjLlrCMXdKCdS1H1r19RHVonBQJbwoPuYTs1tVKsy5UiYqZPlFOIlQIWtSktiwl5g/mbJxVLKBYMbtCFI78S0ufCEChAKqhzuHtFwy+do6WqR51NvFE+ZMVOCmNQUkDCHFCG2qU69IjrbLSlTJJaueYqWB6NBLRYyhRQzFyCFNQjPX1gKpg+/3hr9GC0Bd4alyhiTyJ9IChIFX1aG5KHUnexhlg50vaHT2jmfKJNP9ocmytr73RojxboAEpFlUpkoSVKVkEgknkBWO59gmy6zJa0gFtpJDEaV1iZuZS04QglOIVUPExLAcBmfKG70tSwlSGOA0L79CH41jNzp0WoWrIq7JqVo7pRXVSAyVACqgHKTRTAZcdInb67HTUHvGCUuHUFDxFgV4aYauzPFWsaEY3mOkAOCkPtjIVoA9TnlHqdltUhdllPMAGFD46usAVzfxHTjFPmjJ8IiwLH4eWkkeAb6EAuaaEv5iJ+5145eF1UAFXofX13RC3gkS0TC4qXZOSQQwAfMZv0EHu+2qkpEwzEKA8coEYiBVTH9YDFhujni7ZnixuVss8yx40TkU20EOQFCoIcpNDvaPJr3XNs1oVJmLJ7s7KkjDo6FgUbMHPfHrNpnlKVKFaOADm2QHEx552hvKVaO8VMQp8JCFEAFCgDsls3oz8Ou6N3wps+1FRLkmuucTNyLwEhKghLOslLknQcogigdInOzs/wAWX5Q/nvgnpaKx15Hd7JCEYQsFNMQ1AVqBnnXrFeZhFnve1kyylQD0rTIZCg3D0iAKf3gg9bHkST0dTnCUvvBgpLCJ24LrlKSmbOBWCWTLAdwKKUQNxoOMM35cUsBa5AICQ6kqBydsSHzA184q60LwdeRVrMfaL1cqh+GRmwFaPXGU7/3ij2NDnk8Xrs+trPRP6sSuGIkN7GukRl4Yz4O26iDjQ1F56kjMP90ipKcEqIHDhFvt0xa5ZxZsW6jdppFNvKcU1bX9vKMn6o2xVR2uatjtpAGbqLndUCn0gEmWJjvVQFfnjComqLVpmeA16mHrKSkKJA/U+teO5oezZ7Fb6QkTVYaa0yyoPKIuUczk7jo+XnEhe6HViHhLNwP20RqafdY2W0c0kBWpyYHBZwrGlDhFgcGMaMjpCHMAHMagqJeccQATFgSyA+r/ALQaWliSQ4GYGcLSp20E6cN++CKtmEKGZMIETsi9ZRJSpcxLhiTLxBuICniuWqWBMLFxiLHJw500jmz2wFQBHM16ZQSaGwnMOwIr7f7wQ10qdejmSna6+0MpG0OJH397ol7uMmXsJkC0TQ3eFZIlpJ/KG3b+dd0bap6FTHRK7rCaoxlQB1IKg7cC7Pnuv2Fey6IlD8NKO9PvR6c4VtyVokTFYVpCkFJOEttjCA43ktClkvBp38ZlSZYCZUtlYVrwhTrI3E1L0cU1h+232J0wJONc9ZCloHhKAFE4UzHAUnC7vUUcVbmnN3VWPxt2JXeVhdmStIBICiWCSSSVDaAqS71Og4CLJeFqSklSy2Ihn1OZhO9ZcqWlc1xil4UrAJKcSgFISDUhiiodQBTRTExX73v4WuzlSpGFaVICVS32kgFJKnUxJJBoNOMZ4mknro5KiNvyyIKlqQtJQDmPEXJd+Gg6RBW6xmWsjNiz6FoMuYpahLG0SyRVxyfdWJWbdQ7pLTUqXiwlGFg+gSolny00EbrRhGLK8ZZYa/SJay2diNaH6RHypBLly4OsT1hsC5hDJKtnQUFaPVhFlCc3x9Y1NSAlT74LaLMpE3CUlJfJvURcLg7JSly0rtIKyWIQCUpAOWJtpR6gc4jJkjBWylFvhVLotOyzMah96WpTgx847vG1nBR2SRUhqcjFu7V3WmXLlqkpTLSlXhSkAbQYE78iK74rNmUha0y0MuqQT+UOQAK5nN93tzKan8kbx1GmVhFoUS7lyp+D+2p849Tu+70WezylDCqYtCAl2oKlxQHWpO6HFdh7KlSlS0hLhglYxoGb4QqqSf7hwgVskEJSkpAKQhIarsAAH6j1i3mjJaObIvFEZeBSqTMEwELbVqmgxBxvgVlm4tjYBVshOAbKjsqWzM/F3izy7iK5AmLOInxIU9HFCTofC446QpZ7gShTpUp3diBnnQg1HlExXj00/wA0JJMYvITO7QiSyiGBctRI3kHUDzjz3tItbCTNMvElRUClmTiyCjR3G07R6XevZpS5BWlR2qYAWJS9WVQEs4YsDvEed3p2flSJ8iWpaissFhQJCwpWysEcNnmnhHSmKSfsrV5XWqSoJm0UUhWEEEgKyBOh14RP3GiX3cuWkHFMICTmCs+IK3Bh/wCPmv29IM9B/NhryxFj7+Ud9i7aEzE4hRKwX3YgUk8xn5wS3Ea0x28LMiUZskoOyAtaiAAQQ6QkZ9eEV+w2Lv5iJSThUs4QTk5ydshFk7fWslSwBQYJZPmpiebjpEF2RD2yTwc+STDx1TCW2O3Vbe4V3c5xhdOdUl1OH5+0SNsvNPcpElywIJDslJooO2W2IkO0lzCahShRQWlR44gx6uNYa7E3e09RLKAQU8MKiFAEHn1aEnsr1R57YAxI5xbLimshNHOJVRmkU156RKdtezMhCDOkyxLUk7YT4SksDs5AgkGjaxWrPb+7s8wg1fZZsyACeFBCmvJUYyjeiRvHtMmWlaE4lGoGTDkNfXOK7LvPGp1U2fIuf2iPVaScR1+/rWAIVtAcR5CHKCo1TomEyE4y1PD6v+8HnrAAO6h3FP7QmlBIWrWvoPmDIs0xcvEwUJiylAJqS7NWla15xkouRdmrTNwFABC0qAcDQGjFjwiPtUpi6fCrL70jLckBagEGWRRSHdiOPOOkTAQxo/vHTWqMpbEFCsHs0rEYHNFfvSO5ZarxJIApaC2ehjt+D5iNSEVEMDasz19YA0MLopuECaAA1qLGApVB7xQQQ+r/AEgElJOkDHFhkJGsdy5rKABp/vGlyVAA4c+IjLnm4bRKJYMtLvlnrCRTJew2WagKmYCULfElyHp4qAkVJO4wrIQSoliVE+HM5MkcYv6FhScVFcqhsoTvW6ZMxBdDKCWSUsMqgHfud6NujSWOuCvVCkmVTu1AYUywgl9VMqYQQa1CUvX+XxiIscyaZtlZZTgYHxO2MvkKuC+bVjRXMSVSJqilRGFJelQzNkMxy84l7P2VXKRLJmmVMEvvM3TiCmUkkNhIYAhyQSN8efqL2Uk27C3nbzOC8SUp7xal4cIcUUcTjayYV9oX7N2UiZLRMS8qalaMSikYVLC3Ob0SyukR1omTpfixDFTFhcLIdtrLEQz11yiUuq6Zy1S0lWFJUrCDRe2k4VEF95OekNxpbY93Ypa7onJtHfS0PXEtRAwy5oGGclRNHxpVTiIFLtq8ScKCtQZks6SAQQ2orqd5i6X2vu509CC4CB3m9U4JCVLpQEsxbVL6xVrImWlkh8X5lBSkhIObFJBPEvG8E5JB9LZXMDFeNOAqJcMzKJqGNRXSJpMtSkCUhbOAVIoCoCgL5kcHhxPbWUpATMkzVHEAhYnuWAwh0TEKSQygwyd+cGn2eUlR7zEslqlsXPZZzWuTxvLE1GyVSZAyrMpU2WhRKmJDFyyRUjlnHoFnSUgD/p9oq9y2dBnkp8IBYZmp14sD5RY7TaGWAActaDMZUjyf9MrkomkfbA9rbc1mSP1KQPUfvFCkzO5BUKPODcgoH2Bi29plpVMsMtSVLSqaHSkgKVowJoC6hWEf9Rbos9mlShKE3EtRIJUlSMKQQRorFVJ3VjXDpRX5CW9lqtd5qRg2FKSwqA4G+gL+kcSkY1kmoxANVgS2m9iTu8oTmWz+Cg70j1EO2NDkEBwlmOtKHE+jtUPHPHU6Iyq4k4q8cBSRVyac+HJoeTaSRi7lL6OkfEV+3TkyVJUutCQkNQCj1Opy5RP2G2BSEqDhwKFqYsn2iB5x6cV5FXQVN4GY4IZhlHklrQZl5qClqIlzl4QpncEUHBxTgN4j0uyXgmZOZP6NaZEvkeUVXtTKUbVJUpLjHskAhkuKqOoctzhtkMpnbqUO8QqrkEGtKVDbs4lewFxonSVFeLaWBssCAkULqozqL8oje3I2kdYtXZGRgskoYilTYsyKqLhsP1iJbgV9wHtdcCEWWcUYydlRKik5F3DMdSIpHZSbhtconiPQx6feUjHKmJUoqUpJBY4ieYKQw5R5Xcssi1IScwog+REGK1GmKXT068lfwH3lPkX+BAeyloIXMH/bT5uBBr0P/DLbRII/tUH9HgFw2NcvvSpqplMxSoNUiqSQdIpdKfCVvOX3oXLIO2g8qlvoI8wnk91hNNoltaMPpHqc5ICpam3jUccxyjzC/JZTMmjLbV6kq+oiiKIOYfXT7+6Rgl5RtaKw7ZZLsdXNfTrBdIqhmWjZINKmvR3jqy+KUJFoqnaAWGSlQ4KoX5GCS5iXSSCpIqWzI1HX6wa0WqzT1Tj3eFRwd0nCUtliVs7O81icb6yqIK1TCrEtRdRLqPEufrAkK140iStdjFQKUoN7QhKRofv7MXGSeyGjUwVpUwawpJIYJcuHISoeSqDMVjvEkEYnNKgEAqL0DnIdNIOUBIK5SCghtlagqvAnxb6jSE/0RFb2dW+7lowlWEFTuEgADXIUflEZKVtRKla5hSVkU8vIUHQaQiqVhmEeUOn7KlXoHaEbXSA13w3akVT1+kAcQUQM3rKcJVuJHnlEegw/ei6JGmZPoIQBhyHHgb8QqlS2598Eu+WVT0MCdoFqPSutNIVKoau3EZjIZy+fnuO6Ehs9CsVqISMee4gA+QJhK/rTsgaOODl6JG8n5hOWJoSHApuIp5VhAiauahKwA5ZKgzgnzbf0jRy0KjvtLeSkWmUaDChBJzOu7UfSLpN7QyF2eqSFTEgTAlZSFyzVQbRRDEEuxAzelS7WXQEzZMw1QSEFIJfCk02mObKDsYLcshSpKJixsrWUIO8jC45DE0cOZaUkVjlaJSRakSyP4apgQhkEfxFTM8Jw4tksxIIphVmIaue8pipkskIkEfy8RwlAGJ8KSNoJfxKO9gQGHFgkfzSAlfdypmEVJPdMWSdFNiqQRqxpCd6SCvGobKZa5bVctQKqcmcefKOeC8nddNG/FHN6omKlLO0VTBVQGdcwS2gis2IMlSSlZJSwo4BY5ipIcnLcI9Tstt/4OWksUsjC2TkuCOERd9S0mQsLMtILVm4sILgh8JChloY9TH8WjNoqlpuky0AKStIx4kvLmpThwkoJdPiNB1iNvG+Zq1YisZCmzQhRDMa5NE1aBRARPs6iKsm1WhDUGFhMWwLe0M3TcRUV98kkbvxCZiSXo4TtA51eN8t9YnsP2Wl41FSaHClVA5Lv99IlrRKPfA1BaqSonMhjmdxhqxXdKkhBlpwlQde0SKKKU55bOgiOt15ypU441pRRJrQ0xaa5x4OVN5XRsuFY7dzVm0SESwrGkOnA5ViKqM1X2RFfvu9LROUPxKlqUmgCgzb6MGO/WkSl931itvfSVA4QACxY0IO46mIq2zlTVYlBjwoPKPQxJKCvpm02y62EldnsxckHAGFcs86ZiLPZ7LVK91CTQtoN5rzindn55/Ahs5a3HRQU3kYvVqmnuiciAW1csWZjHnz+OX+lrg7Y/wCIqYdKAcgKe5PWHLNZwFA5N908z5xB9mL1C1EN+VNWAB2QxYeR4gvFkw1j0YA1TF7xkplmQsBKWUQWADgjh91ipdqLyKbQJakhSQZeE02VKUEjJT/rNRuiS7R3v/HTKZ9lLDio1PGgiD/1LktMs0wBmW6jpQgjF0BaDtinSSK/22kAhJo9W9IiEdprYkhCZhpsgJSg5NQMNzRJ9r7aibLSUEnCrNiB5kRE3Kju1pnLZklwlRZ99d+4RUEvG2Jj6O0F4ZlSkpdscyUlg+8lD+ULWaZhWZqlomzVLAIZlNRRUk0YMGyg9/dqO9CpcsMkmqtVDk1K1puiBs5ZaTXPrujoWJk2erJGKSAoUUhYIf8AUknOEOzdJVMiqlXoks1a6wWy3kmYkoSFBSGJxJYU6v6QHswt7Kg/9ah5KJ+sc0dsbLFMVRNNQ/HT75RQ+0dhItEwnIgHqzH1i7zFEoLZtR97UikXpaFLSTMYKIGJgw5AOfeCbpDRV5sva4Q/Ll0TwhWeKjmIeSqnL79oyb0Xxj912OeETbTJKEiSGViALhWYAIY6bsxCdqTMlkS5skImPjK8lKSp2pu6wbv7QlCZcuYFImEL7pJBcpY1BzyDsatC173qu0TVzVsFKYMMhhAAAB5P1MW/jGhmTZgLPmB9+8IJDrV1I/cw0U5KGYZxyjmZJZT6KAIPDdEJ0hNAbTQgjSuXCASrTiFS5h0IcHiDEOklJjXHKzN6JQzWH39IVSvEXOYJy4xicZ3Do8DAIVnm0akdGCHY73jnuhBFzWAeOcUIRlrQooLgCg94jInLQP4av6R8xE2WXimIG8j3htCQFQrD12p9fsesLWgMtXM+8SVik1ljgD5l/pEspFiRNThSCammucdJRtS6UfrWkRS1kzRlQZc9fpElZcSlIIIAer1cfYi7dFPh32lmLUJYSoEBWNQclyzPkxZ/WOe9WJcmUnalDGsId2WsJKk00cDo2+HVqSZsoF1JJGLCNG2mfLJs4PORIlIWpIIwJmlACmOJScIBKkqdIYMl9aRxStxpE4uCEi2GXPU6SVbQxS1Kl+JKkksMgKg72aC3nPMyzzyx2p63Zg75M+mIEcxAZNtM7DMWXmBJCqpAVV6uumfWBWqSf4SsQLOKGjglZJ31Kju84WGNyplT2WCwXqlcuTKSksEpZf5SEIw0cb4lZMwOEnM5DhrEFLnIk2exldAJNaVdWAvTTPziUu6YJipc1NUFJY5a1oeUd1DIa/gBOWEypBSkB8UpJIJAU5NDrqdInBdUqUcSJaEKVQlKQH1anGIq8rlUu0qWqUVIIIDKFSQkJUa/lY04RNXnNYE8CfIQ5SfBMhrTaFizyZiJgAw7aRhKtpRKTtabWTRRe0FuWtaVLU5KQ1AKZtQD2ic7S2buhISkkBchK1Bz4hQHgzRVrcsqmNuYDp+8YeCU7KctUbNADHHevSCLSMLvV2ZjUb3y09YFKQxHGCimyVuqQVLSjGpCVkAkE0dg+F2OkW24kzp05CUTJjBRx4jiRhBIavhJajRT7POwkKGhB8i8exygEzVLAABY0SE5sXcZ5mIcVIHKtULXRd4lLdgCsOWiwpMITG7xDZMYeQMo0iiUBtV3pUSthiYB2qwIpFB/1ZBez7mXo4cFNPI+kekk7J5RRv8AU2zFcuzqQAcK1OSWABSHJOnhMVJEy4ef/ju8QBQV5MX3aRF2+fiPAUHz1jcuZVRpVJZ2pr8wunKLwwVsL0CBhuwy8S0B2ciu6ucLFDNEn2dT/wATKf8AV9DG0FSbJRcbpti1KStRpkCzO+fPnBOyKns4H/cme7wW0LFKUBGXWOOyaAJSuE2cPUfMcmMuTt2WGUqjbxFKvqSpzTIk/Ue8XRCmblFf7QsMfHC3q/sIU1oaKZPLNzEbk4VKSlamSV7R4avHNrDa0DffrCtlmhUxJKcQGaSWBAzD6RGNWU3skbRZEpEydKUUJC8KAH2t7HMBucKIow5GAlQxEgMlyWegOnNhR42uY3Mfu3vFS3oaCTbQQoNk4jtE3ZSkmj06gk+o9YRMzzz82glkOJQBNBnDcaiTeySUjCRpETN1fP7MS6y+f7O5iGtaGUecZ4hTG8YZJ+9YHNnAsRoX5wqhRpUt6QSYl2joIbGpiqZU844747vSDGXQcoFhgJHbalpav6R7CELklvNHAE/T6w9eq9hXTLpCtxTMMwnXDTzEV7EuCtv/AJsz+pXuYm7DLGMP+VI9BEHalvMUd6j7xN2UPNUc/F8RLKiFlAGcKZ/BiQSspUkACpyId6GEhIaeA+hb/F4Zs8/DOlKmeFCjjzLUIdhU5vFNaof5GLepQRiDVLJ5qNTuhbtNayRKTiUyyHOTpSxFKseukP31eUpcsJlqdRNKKGhGo4gQK3SEmdYsRISEzFF8nEwy6dU15Rh40wiqQP8AAGRJJJGBBwmYCSCvAJhSnJ/EPKOEj8QvBK2RhXhKtAQU6DJ1PrkIa7c2qSLNLEokqnLmLmKfMmYpRozANhbgqIrssFG0jC5IfwihAdwKMEvnyMTijXyCa+SRYe1CECVJJLyxLSlJTV2yIbMMBDvZu0S0JlbRwhLZEjXMHVzBZkzYQVyRMSXwjCAMIdTgKdnDAHjSKdc9sWbWJYOySpxoWCmp00jq8qGXD8Qo2jF3hEvF4cQZsIbZIcbT/Ea7QXgnuyErDnR0u2tDpkOsQt/2xcpjLIAHiBDu9KdfeMudMqaVzJzkAAOM6udNAEEtB0V3o124kKC5KsJwiSkO1MTks+9tIq1+pZaFjMu9NRr6xde2MzGhJdgVJGEqNQlKhsj8pYknLSKXfMs4UHcSPMA/SE/f8JfULJFDwhXFtQRdp3Uy8wGeALFfKM0i2ySlTAxj12fNCrPKIINEux1wBxTUbo8R70x7J2fkyUWSWiUtKlNimBw4XMCVMoDLQD+mJa0O7LBZkArRwH0iROcRkiYy+QESOJyI0iho7TVxpkYp3blSUWRQOalYRphKgSFZ7godWi4jOKf/AKnWLHY8TgYZiK5MDiSK81CKktEvh5EKrIOdYAaUgk5LEAGu/iY3+PW2EqJSdCARu1yPGDG3F2T6OJoonlEr2VQDaEuRQEjnl7EnpEZNqgHdEl2Vs4NqQ+gxfQe8WpfFgXCfUHmIY7Oy2TNG+aojqmWo+pha05KG73+xDtx5f3fQfEc8OlMk5tG6+4iB7UyqBXAD3icm6Hj8RGdpQ8j2gmriyimLlueERltkhNU0ehh/ErCdWI8ojbbMfLUgxjjTsbao5TMblHczTry+/mFXjtSywGkb0KzSs4au1Dv974Ug9gWxPT6wpcEukkqaBCF4o2gd8OWawkoKyfD8gP6+kLXkPD1iIqmVJixTsq4EH6fURkzJ+UGkjYmch75+kCB2T0jcyGZcyjvQuC5ygdN4843Iqg84HhTugoQ7abOZjsoV3v8AEGu6xqlu5S7hiCfiNosx/UPNPzBwjKoP9yfmGV46Iv8A+LXjfZIdyyhk8Sd3ySlROzXUkFt9AXMBNjJfWujxibuVWh5tDoODZQ00EqpqpwGpQ+bR1arRRQ2SohnCg1cy29oVlWM5KCurwZFm6dIYju6rr72ZLSpSUJxJxKUQAACN5g9slj8SrCVKQgMhTMC8xUzy2oCiylLl6cE1jakFQ1Hl5s0ZyhYLSOe1l0TCsLQMUpgE4WOF61Ayf5i0dh8EhJxDDjZVasQGYPXUmKnJsbFyxfgKdIMUbs9Kn2GcKMXFUPuy1WuUlKUmWtOJJJIYJcO4AUKl8jjJzisWFBTaUTcJCcCvMhm9YJMm7I6aQE4tDlvhg2MdoT3idkE5U1G0PpDnZlIlImAgYlhPiNKBYOtKKfjEQuUvfmI0pC2d4Ylo9AXZEWlAC5iXWhQWVKRsqzllNXSygKbiax5pflmmAFBQXStiwJDgEUOo4wULVvMGmzF0YkZcIcVQnsrncnaDVAB48Y4WnLkPj6RK2hxP2z40KBPNJA9QITlzVd0wJZ2z6/WBoBGPQ/8AT2SwtSy7Du+Wa9/L1jz+WhyBvLRYLOVlqnziGHs9TkXlLKlOoeYiXlW+TsATUuQ4GJNftxHlKCs6nzhpaCU69P8AeGtFnqQt8s1C0kcFJ+Yhu28lM2w2hIIJwEgAipQQsMP7THms1BfI+8GkJdJoc90Vd6FZUVyiCKHTSMnp2U/3e8WxeLj6xU5p2ANQpX0h1RN2Em2dQQCSCCzeUPXOpSZ7pIBCBUhxknRxG7xxCXKd2dP/AOYy7iVT1l/y5hmzSG5Q/H0FjVt7RzgohkEnMhKvmO7JbZ4krmiatKhkkANuqCK55xJ2UqY1PmYYlSi9FE/3fEJQSC2V2zX5aZjhU6YCGZgBTXTlFgKJirEslS1rOWJzqBQcjDaZRAFSK7zC84ne/wB8YPFMCuyLJMSDjSRmzgjp6xC2s1bdFvnLJ0PrEDfVgbbGWvOI/wCdO0XdoiQI6ekaQI0IAR01INYcyN/uKiOFJo8GulDzUp3/AH7QJXoGWizyUiTMS4BOJg9T4VJbqCOsQU66Zy6hNBk6kjU6E8YmptkX+hf+J+IOJCmqlQ6GGor2JuyDkXYtOLEEhwR4geXSAzLtWzOgcia+kTQlbwryP0EBXJ4H/E/EVokRsl3FKSCoVL0J+I1+EP6h6xIJkE6ebwP8Md0N0AmD7R2AIIm0Dcj/ABHxGlTm0A++EIs2AOMERMzzyPtA/wAQAA4TBU2kN4U10aGBissz6/YjpNoOTx0LSP0iOhak/ofz+YBUcico6mCJUrfGd+h6o9T9YJLtUvJj5/tAKjhIVqXjZmGGkd2dSOjxt5f6/NJ+kACaVnf6wUTVQz3cv9Y/xPxBkolfrH+JgECs9pORgnfZ0jfcoBooDmkwb8On/wCxP/kPpAOhNSxuHkI5mT+A8hDirGP1o84CbvfVB/u/aChFYvtbqQrJnBI3GOLpmpwrBSFByahzpEjarltCiRilgF/zJqHcZB47sHZtaEqClyy+5R/9YWwK5YQ6wdxBZgXrkx/eLlZ1JYEJQzUZI+Iih2OUKpmIBFQ5V6sIfsV1TksFrkhIzZ3O/JENICSlz2yCR/an4goWTu/xHxG5dgSf+YnoVf8ArHf4EH/mJ9fiCgEpgfQeQgYSUippur9IkDdyHrNryVGKu6W380HzH0goCOWU6JGtYp1sk4UkP+c0evAtpF2tt3qZpa5YoXcK+Ir1q7LT5iipS5aic6kemGkHoBK8pyjLQ4AyfLdTjDvZqbhmKL5pGWTZnMb4bt3Z6YqWEgpcNmWFOkBsPZ60Sy4MvqrzeBX7AnzeBehrzjhV4r3wQ2alWf8Aq/aBGzDh5/tFAYi1KJzgptnXmH940ZSaVHq8a7lI1zgACq3j9CebD4iO7Q2hSpJBFH3fESos4FXJMRfaGaDKZtRCYFQCo2jWN4axuWKxm1RRsqpBbLMKFoUNFCvlHBRGITAU0XSdbVjVXrGv/kVfqPnCBvIsHSPX5jmTakkjZHmfmLJG++Ki5V6wK0qbi8MCakCiE9cR+saNsA/5af8AEH3iWhCBmQv3n3SJr8QSPCBySPiEu/VCqh2RCtOUNoSKUjIyKQnw0331jcvOMjIYgrVje+NRkA/Ro6R2M4yMgENnKAPGRkNDYaVrBPmMjIQgm6OwY3GQAcINYMk1EZGQ0ATWCIEZGQwNpFY5XkY1GQgAojWIvnGRkDAM+ccgxuMhAcTDQxqymMjIoBgmkLhRrGRkAGhG5cZGQAdrECX4/KNRkABCYiL2/lmMjIkaK6sZRqT4hzjUZES4WFmaxkrxCMjIRRMDIRyjxRkZFmbJCXGjGoyAEGQaffGFoyMiWI/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venturegalleries.com/wp-content/uploads/2013/06/And-they-lived-happily-ever-af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16" y="3224010"/>
            <a:ext cx="3012075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2.bp.blogspot.com/-6nDx4QJscgw/T38Yv8Zqh7I/AAAAAAAADu4/oeXBookZebM/s400/THG-stills-the-hunger-games-movie-29947851-500-3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76599"/>
            <a:ext cx="2968625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todayandtomorrow.net/wp-content/uploads/2009/04/the_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3276601"/>
            <a:ext cx="2819400" cy="35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95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1466</TotalTime>
  <Words>995</Words>
  <Application>Microsoft Office PowerPoint</Application>
  <PresentationFormat>On-screen Show (4:3)</PresentationFormat>
  <Paragraphs>117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Georgia</vt:lpstr>
      <vt:lpstr>Trebuchet MS</vt:lpstr>
      <vt:lpstr>Wingdings</vt:lpstr>
      <vt:lpstr>Wingdings 2</vt:lpstr>
      <vt:lpstr>Urban</vt:lpstr>
      <vt:lpstr>Elements of Fiction</vt:lpstr>
      <vt:lpstr>Plot</vt:lpstr>
      <vt:lpstr>EXPOSITION</vt:lpstr>
      <vt:lpstr>Inciting Incident</vt:lpstr>
      <vt:lpstr>Rising Action</vt:lpstr>
      <vt:lpstr>Climax</vt:lpstr>
      <vt:lpstr>Falling Action</vt:lpstr>
      <vt:lpstr>Resolution</vt:lpstr>
      <vt:lpstr>Dénouement </vt:lpstr>
      <vt:lpstr>Freytag’s pyramid</vt:lpstr>
      <vt:lpstr>Sketch it yourself!</vt:lpstr>
      <vt:lpstr>CHARACTERIZATION</vt:lpstr>
      <vt:lpstr>CHARACTERIZATION</vt:lpstr>
      <vt:lpstr>Direct Characterization</vt:lpstr>
      <vt:lpstr>Indirect Characterization</vt:lpstr>
      <vt:lpstr>Characterization</vt:lpstr>
      <vt:lpstr>Protagonist</vt:lpstr>
      <vt:lpstr>Protagonist</vt:lpstr>
      <vt:lpstr>Antagonist</vt:lpstr>
      <vt:lpstr>Antagonist</vt:lpstr>
      <vt:lpstr>FOIL</vt:lpstr>
      <vt:lpstr>Dynamic Characters</vt:lpstr>
      <vt:lpstr>Static Characters</vt:lpstr>
      <vt:lpstr>Flat Characters</vt:lpstr>
      <vt:lpstr>Round Characters</vt:lpstr>
      <vt:lpstr>SETTING</vt:lpstr>
      <vt:lpstr>SETTING</vt:lpstr>
      <vt:lpstr>SETTING</vt:lpstr>
      <vt:lpstr>PowerPoint Presentation</vt:lpstr>
      <vt:lpstr>Purposes &amp; Uses of Setting</vt:lpstr>
      <vt:lpstr>CONFLICT</vt:lpstr>
      <vt:lpstr>four types of conflict</vt:lpstr>
      <vt:lpstr>Man vs. Nature:</vt:lpstr>
      <vt:lpstr>Man vs. Society:</vt:lpstr>
      <vt:lpstr>Man vs. Self:</vt:lpstr>
      <vt:lpstr>Point of View</vt:lpstr>
      <vt:lpstr>1st Person Point of View</vt:lpstr>
      <vt:lpstr>2nd Person Point of View</vt:lpstr>
      <vt:lpstr>3rd Person Limited</vt:lpstr>
      <vt:lpstr>3rd Person Omniscient</vt:lpstr>
      <vt:lpstr>Theme</vt:lpstr>
      <vt:lpstr>Theme</vt:lpstr>
      <vt:lpstr>Theme</vt:lpstr>
      <vt:lpstr>Theme</vt:lpstr>
      <vt:lpstr>Theme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Fiction</dc:title>
  <dc:creator>Owner</dc:creator>
  <cp:lastModifiedBy>Doreen Arney</cp:lastModifiedBy>
  <cp:revision>35</cp:revision>
  <dcterms:created xsi:type="dcterms:W3CDTF">2013-09-02T03:11:48Z</dcterms:created>
  <dcterms:modified xsi:type="dcterms:W3CDTF">2015-07-31T18:01:09Z</dcterms:modified>
</cp:coreProperties>
</file>